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67" r:id="rId2"/>
    <p:sldId id="376" r:id="rId3"/>
    <p:sldId id="299" r:id="rId4"/>
    <p:sldId id="301" r:id="rId5"/>
    <p:sldId id="300" r:id="rId6"/>
    <p:sldId id="302" r:id="rId7"/>
    <p:sldId id="303" r:id="rId8"/>
    <p:sldId id="353" r:id="rId9"/>
    <p:sldId id="304" r:id="rId10"/>
    <p:sldId id="307" r:id="rId11"/>
    <p:sldId id="305" r:id="rId12"/>
    <p:sldId id="308" r:id="rId13"/>
    <p:sldId id="366" r:id="rId14"/>
    <p:sldId id="310" r:id="rId15"/>
    <p:sldId id="311" r:id="rId16"/>
    <p:sldId id="313" r:id="rId17"/>
    <p:sldId id="395" r:id="rId18"/>
    <p:sldId id="383" r:id="rId19"/>
    <p:sldId id="397" r:id="rId20"/>
    <p:sldId id="355" r:id="rId21"/>
    <p:sldId id="356" r:id="rId22"/>
    <p:sldId id="364" r:id="rId23"/>
    <p:sldId id="385" r:id="rId24"/>
    <p:sldId id="398" r:id="rId25"/>
    <p:sldId id="386" r:id="rId26"/>
    <p:sldId id="368" r:id="rId27"/>
    <p:sldId id="387" r:id="rId28"/>
    <p:sldId id="388" r:id="rId29"/>
    <p:sldId id="256" r:id="rId30"/>
    <p:sldId id="324" r:id="rId31"/>
    <p:sldId id="322" r:id="rId32"/>
    <p:sldId id="377" r:id="rId33"/>
    <p:sldId id="357" r:id="rId34"/>
    <p:sldId id="401" r:id="rId35"/>
    <p:sldId id="399" r:id="rId36"/>
    <p:sldId id="328" r:id="rId37"/>
    <p:sldId id="389" r:id="rId38"/>
    <p:sldId id="331" r:id="rId39"/>
    <p:sldId id="320" r:id="rId40"/>
    <p:sldId id="390" r:id="rId41"/>
    <p:sldId id="378" r:id="rId42"/>
    <p:sldId id="392" r:id="rId43"/>
    <p:sldId id="393" r:id="rId44"/>
    <p:sldId id="394" r:id="rId45"/>
    <p:sldId id="381" r:id="rId46"/>
    <p:sldId id="372" r:id="rId47"/>
    <p:sldId id="379" r:id="rId48"/>
    <p:sldId id="380" r:id="rId49"/>
    <p:sldId id="371" r:id="rId5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73" autoAdjust="0"/>
  </p:normalViewPr>
  <p:slideViewPr>
    <p:cSldViewPr snapToGrid="0">
      <p:cViewPr varScale="1">
        <p:scale>
          <a:sx n="110" d="100"/>
          <a:sy n="110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218AB-E54D-4D72-8E3E-592B14CA9F0C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66904-8D07-4888-8B64-5BD0BD9FA7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21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66904-8D07-4888-8B64-5BD0BD9FA70C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278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66904-8D07-4888-8B64-5BD0BD9FA70C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50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34102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09705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16687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599767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75660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09502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5543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41560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30183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9673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31376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18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444900" y="226423"/>
            <a:ext cx="611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Naamgeving koolwaterstoffen</a:t>
            </a:r>
          </a:p>
        </p:txBody>
      </p:sp>
    </p:spTree>
    <p:extLst>
      <p:ext uri="{BB962C8B-B14F-4D97-AF65-F5344CB8AC3E}">
        <p14:creationId xmlns:p14="http://schemas.microsoft.com/office/powerpoint/2010/main" val="1819931025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2609110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  </a:t>
            </a:r>
            <a:r>
              <a:rPr lang="nl-NL" sz="2800" dirty="0">
                <a:solidFill>
                  <a:srgbClr val="FF0000"/>
                </a:solidFill>
              </a:rPr>
              <a:t>3-methylpentaan</a:t>
            </a:r>
          </a:p>
        </p:txBody>
      </p:sp>
    </p:spTree>
    <p:extLst>
      <p:ext uri="{BB962C8B-B14F-4D97-AF65-F5344CB8AC3E}">
        <p14:creationId xmlns:p14="http://schemas.microsoft.com/office/powerpoint/2010/main" val="14802679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3498995" y="2591608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631477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3498995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  </a:t>
            </a:r>
            <a:r>
              <a:rPr lang="nl-NL" sz="2800" dirty="0">
                <a:solidFill>
                  <a:srgbClr val="FF0000"/>
                </a:solidFill>
              </a:rPr>
              <a:t>2-methylpentaan </a:t>
            </a:r>
            <a:r>
              <a:rPr lang="nl-NL" sz="2800" dirty="0"/>
              <a:t>  </a:t>
            </a:r>
            <a:r>
              <a:rPr lang="nl-NL" sz="2800" dirty="0">
                <a:solidFill>
                  <a:schemeClr val="bg1"/>
                </a:solidFill>
              </a:rPr>
              <a:t>2-methylpentaan</a:t>
            </a:r>
          </a:p>
        </p:txBody>
      </p:sp>
    </p:spTree>
    <p:extLst>
      <p:ext uri="{BB962C8B-B14F-4D97-AF65-F5344CB8AC3E}">
        <p14:creationId xmlns:p14="http://schemas.microsoft.com/office/powerpoint/2010/main" val="346595397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3498995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  </a:t>
            </a:r>
            <a:r>
              <a:rPr lang="nl-NL" sz="2800" dirty="0"/>
              <a:t>2-methylpentaan 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73E720A-EDDB-1C37-E48B-2A09FC5F983F}"/>
              </a:ext>
            </a:extLst>
          </p:cNvPr>
          <p:cNvSpPr txBox="1"/>
          <p:nvPr/>
        </p:nvSpPr>
        <p:spPr>
          <a:xfrm>
            <a:off x="3518263" y="3379560"/>
            <a:ext cx="534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Begin met nummeren aan de kant waar je het eerst een vertakking tegenkomt. </a:t>
            </a:r>
            <a:endParaRPr 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16759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391889" y="2591608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628493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391889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  </a:t>
            </a:r>
            <a:r>
              <a:rPr lang="nl-NL" sz="2800" dirty="0" err="1">
                <a:solidFill>
                  <a:srgbClr val="FF0000"/>
                </a:solidFill>
              </a:rPr>
              <a:t>hexaan</a:t>
            </a:r>
            <a:r>
              <a:rPr lang="nl-NL" sz="2800" dirty="0" err="1">
                <a:solidFill>
                  <a:schemeClr val="bg1"/>
                </a:solidFill>
              </a:rPr>
              <a:t>n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5162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3498995" y="2591608"/>
              <a:ext cx="1094511" cy="903030"/>
            </a:xfrm>
            <a:prstGeom prst="rect">
              <a:avLst/>
            </a:prstGeom>
          </p:spPr>
        </p:pic>
      </p:grp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73308" b="37977"/>
          <a:stretch/>
        </p:blipFill>
        <p:spPr>
          <a:xfrm>
            <a:off x="2214558" y="4185018"/>
            <a:ext cx="1094511" cy="90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4333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3498995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</a:t>
            </a:r>
            <a:r>
              <a:rPr lang="nl-NL" sz="2800" dirty="0">
                <a:solidFill>
                  <a:srgbClr val="FF0000"/>
                </a:solidFill>
              </a:rPr>
              <a:t>2,4-dimethylpentaan   </a:t>
            </a:r>
            <a:r>
              <a:rPr lang="nl-NL" sz="2800" dirty="0">
                <a:solidFill>
                  <a:schemeClr val="bg1"/>
                </a:solidFill>
              </a:rPr>
              <a:t>2-methylpentaan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0168" r="73308" b="37977"/>
          <a:stretch/>
        </p:blipFill>
        <p:spPr>
          <a:xfrm>
            <a:off x="2214558" y="4185018"/>
            <a:ext cx="1094511" cy="90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55479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BF574DB6-341D-F883-9296-A45B7AE0DE81}"/>
              </a:ext>
            </a:extLst>
          </p:cNvPr>
          <p:cNvGrpSpPr/>
          <p:nvPr/>
        </p:nvGrpSpPr>
        <p:grpSpPr>
          <a:xfrm>
            <a:off x="1326937" y="4185018"/>
            <a:ext cx="4660068" cy="2672982"/>
            <a:chOff x="1326937" y="4185018"/>
            <a:chExt cx="4660068" cy="2672982"/>
          </a:xfrm>
        </p:grpSpPr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A5766BCB-E754-68C4-B33E-71EF2EE122EB}"/>
                </a:ext>
              </a:extLst>
            </p:cNvPr>
            <p:cNvGrpSpPr/>
            <p:nvPr/>
          </p:nvGrpSpPr>
          <p:grpSpPr>
            <a:xfrm>
              <a:off x="1326937" y="4185018"/>
              <a:ext cx="4660068" cy="1980392"/>
              <a:chOff x="826332" y="2591608"/>
              <a:chExt cx="4660068" cy="1980392"/>
            </a:xfrm>
          </p:grpSpPr>
          <p:pic>
            <p:nvPicPr>
              <p:cNvPr id="3" name="Afbeelding 2">
                <a:extLst>
                  <a:ext uri="{FF2B5EF4-FFF2-40B4-BE49-F238E27FC236}">
                    <a16:creationId xmlns:a16="http://schemas.microsoft.com/office/drawing/2014/main" id="{4BB51EA5-D149-D02B-0065-754019251D7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23781" b="31827"/>
              <a:stretch/>
            </p:blipFill>
            <p:spPr>
              <a:xfrm>
                <a:off x="826332" y="3494638"/>
                <a:ext cx="4660068" cy="1077362"/>
              </a:xfrm>
              <a:prstGeom prst="rect">
                <a:avLst/>
              </a:prstGeom>
            </p:spPr>
          </p:pic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58278B04-C1F4-B96D-6A42-8B738E98FA1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1716995" y="2591608"/>
                <a:ext cx="1094511" cy="903030"/>
              </a:xfrm>
              <a:prstGeom prst="rect">
                <a:avLst/>
              </a:prstGeom>
            </p:spPr>
          </p:pic>
        </p:grpSp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DB5FF8D4-58CA-695D-0AE9-C5A50132CA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2221200" y="5954970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3406753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BF574DB6-341D-F883-9296-A45B7AE0DE81}"/>
              </a:ext>
            </a:extLst>
          </p:cNvPr>
          <p:cNvGrpSpPr/>
          <p:nvPr/>
        </p:nvGrpSpPr>
        <p:grpSpPr>
          <a:xfrm>
            <a:off x="1326937" y="4185018"/>
            <a:ext cx="4660068" cy="2672982"/>
            <a:chOff x="1326937" y="4185018"/>
            <a:chExt cx="4660068" cy="2672982"/>
          </a:xfrm>
        </p:grpSpPr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A5766BCB-E754-68C4-B33E-71EF2EE122EB}"/>
                </a:ext>
              </a:extLst>
            </p:cNvPr>
            <p:cNvGrpSpPr/>
            <p:nvPr/>
          </p:nvGrpSpPr>
          <p:grpSpPr>
            <a:xfrm>
              <a:off x="1326937" y="4185018"/>
              <a:ext cx="4660068" cy="1980392"/>
              <a:chOff x="826332" y="2591608"/>
              <a:chExt cx="4660068" cy="1980392"/>
            </a:xfrm>
          </p:grpSpPr>
          <p:pic>
            <p:nvPicPr>
              <p:cNvPr id="3" name="Afbeelding 2">
                <a:extLst>
                  <a:ext uri="{FF2B5EF4-FFF2-40B4-BE49-F238E27FC236}">
                    <a16:creationId xmlns:a16="http://schemas.microsoft.com/office/drawing/2014/main" id="{4BB51EA5-D149-D02B-0065-754019251D7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23781" b="31827"/>
              <a:stretch/>
            </p:blipFill>
            <p:spPr>
              <a:xfrm>
                <a:off x="826332" y="3494638"/>
                <a:ext cx="4660068" cy="1077362"/>
              </a:xfrm>
              <a:prstGeom prst="rect">
                <a:avLst/>
              </a:prstGeom>
            </p:spPr>
          </p:pic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58278B04-C1F4-B96D-6A42-8B738E98FA1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1716995" y="2591608"/>
                <a:ext cx="1094511" cy="903030"/>
              </a:xfrm>
              <a:prstGeom prst="rect">
                <a:avLst/>
              </a:prstGeom>
            </p:spPr>
          </p:pic>
        </p:grpSp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DB5FF8D4-58CA-695D-0AE9-C5A50132CA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2221200" y="5954970"/>
              <a:ext cx="1094511" cy="903030"/>
            </a:xfrm>
            <a:prstGeom prst="rect">
              <a:avLst/>
            </a:prstGeom>
          </p:spPr>
        </p:pic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C573DB4E-7E5E-64A0-8102-5A2BC9B219CA}"/>
              </a:ext>
            </a:extLst>
          </p:cNvPr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</a:t>
            </a:r>
            <a:r>
              <a:rPr lang="nl-NL" sz="2800" dirty="0">
                <a:solidFill>
                  <a:srgbClr val="FF0000"/>
                </a:solidFill>
              </a:rPr>
              <a:t>2,2-dimethylpentaan   </a:t>
            </a:r>
            <a:r>
              <a:rPr lang="nl-NL" sz="2800" dirty="0">
                <a:solidFill>
                  <a:schemeClr val="bg1"/>
                </a:solidFill>
              </a:rPr>
              <a:t>2-methylpentaan</a:t>
            </a:r>
          </a:p>
        </p:txBody>
      </p:sp>
    </p:spTree>
    <p:extLst>
      <p:ext uri="{BB962C8B-B14F-4D97-AF65-F5344CB8AC3E}">
        <p14:creationId xmlns:p14="http://schemas.microsoft.com/office/powerpoint/2010/main" val="4058543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444900" y="226423"/>
            <a:ext cx="611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Naamgeving koolwaterstoffen</a:t>
            </a:r>
          </a:p>
        </p:txBody>
      </p:sp>
    </p:spTree>
    <p:extLst>
      <p:ext uri="{BB962C8B-B14F-4D97-AF65-F5344CB8AC3E}">
        <p14:creationId xmlns:p14="http://schemas.microsoft.com/office/powerpoint/2010/main" val="3931431671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6E64927B-2E92-C8BC-ED4E-D4076D87274F}"/>
              </a:ext>
            </a:extLst>
          </p:cNvPr>
          <p:cNvGrpSpPr/>
          <p:nvPr/>
        </p:nvGrpSpPr>
        <p:grpSpPr>
          <a:xfrm>
            <a:off x="1326936" y="3290697"/>
            <a:ext cx="5128082" cy="2883422"/>
            <a:chOff x="1326936" y="3290697"/>
            <a:chExt cx="5128082" cy="2883422"/>
          </a:xfrm>
        </p:grpSpPr>
        <p:sp>
          <p:nvSpPr>
            <p:cNvPr id="5" name="Rechthoek 4">
              <a:extLst>
                <a:ext uri="{FF2B5EF4-FFF2-40B4-BE49-F238E27FC236}">
                  <a16:creationId xmlns:a16="http://schemas.microsoft.com/office/drawing/2014/main" id="{71E4211F-99C5-D6EF-CF2E-916859E57EDD}"/>
                </a:ext>
              </a:extLst>
            </p:cNvPr>
            <p:cNvSpPr/>
            <p:nvPr/>
          </p:nvSpPr>
          <p:spPr>
            <a:xfrm rot="19212347">
              <a:off x="6188555" y="4004440"/>
              <a:ext cx="266463" cy="204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428F9FB7-4510-AC00-87D4-A2EE9B7CC23B}"/>
                </a:ext>
              </a:extLst>
            </p:cNvPr>
            <p:cNvGrpSpPr/>
            <p:nvPr/>
          </p:nvGrpSpPr>
          <p:grpSpPr>
            <a:xfrm>
              <a:off x="1326936" y="3290697"/>
              <a:ext cx="4660068" cy="2883422"/>
              <a:chOff x="1326936" y="3290697"/>
              <a:chExt cx="4660068" cy="2883422"/>
            </a:xfrm>
          </p:grpSpPr>
          <p:grpSp>
            <p:nvGrpSpPr>
              <p:cNvPr id="11" name="Groep 10">
                <a:extLst>
                  <a:ext uri="{FF2B5EF4-FFF2-40B4-BE49-F238E27FC236}">
                    <a16:creationId xmlns:a16="http://schemas.microsoft.com/office/drawing/2014/main" id="{CAFEBEF3-104B-C077-B5D2-7ED7AA04D7D8}"/>
                  </a:ext>
                </a:extLst>
              </p:cNvPr>
              <p:cNvGrpSpPr/>
              <p:nvPr/>
            </p:nvGrpSpPr>
            <p:grpSpPr>
              <a:xfrm>
                <a:off x="1326936" y="4193727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13" name="Afbeelding 12">
                  <a:extLst>
                    <a:ext uri="{FF2B5EF4-FFF2-40B4-BE49-F238E27FC236}">
                      <a16:creationId xmlns:a16="http://schemas.microsoft.com/office/drawing/2014/main" id="{21D8124F-9958-5624-0B38-B4FA3EB80F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14" name="Afbeelding 13">
                  <a:extLst>
                    <a:ext uri="{FF2B5EF4-FFF2-40B4-BE49-F238E27FC236}">
                      <a16:creationId xmlns:a16="http://schemas.microsoft.com/office/drawing/2014/main" id="{B2A3EF31-2C32-FC48-6338-E74BEEED59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260259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12" name="Afbeelding 11">
                <a:extLst>
                  <a:ext uri="{FF2B5EF4-FFF2-40B4-BE49-F238E27FC236}">
                    <a16:creationId xmlns:a16="http://schemas.microsoft.com/office/drawing/2014/main" id="{E1BF43CA-5FC4-D147-7685-BAA8D0BFFA7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3103200" y="3290697"/>
                <a:ext cx="1094511" cy="9030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04993329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</a:t>
            </a:r>
            <a:r>
              <a:rPr lang="nl-NL" sz="2800" dirty="0">
                <a:solidFill>
                  <a:srgbClr val="0070C0"/>
                </a:solidFill>
              </a:rPr>
              <a:t>3-</a:t>
            </a:r>
            <a:r>
              <a:rPr lang="nl-NL" sz="2800" dirty="0">
                <a:solidFill>
                  <a:srgbClr val="FF0000"/>
                </a:solidFill>
              </a:rPr>
              <a:t>ethylpentaan   </a:t>
            </a:r>
            <a:r>
              <a:rPr lang="nl-NL" sz="2800" dirty="0">
                <a:solidFill>
                  <a:schemeClr val="bg1"/>
                </a:solidFill>
              </a:rPr>
              <a:t>2-methylpentaan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CF031BD9-4996-7B49-1026-907A48DBDC30}"/>
              </a:ext>
            </a:extLst>
          </p:cNvPr>
          <p:cNvGrpSpPr/>
          <p:nvPr/>
        </p:nvGrpSpPr>
        <p:grpSpPr>
          <a:xfrm>
            <a:off x="1326936" y="3290697"/>
            <a:ext cx="5128082" cy="2883422"/>
            <a:chOff x="1326936" y="3290697"/>
            <a:chExt cx="5128082" cy="2883422"/>
          </a:xfrm>
        </p:grpSpPr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E471247B-1317-13B1-C504-BF9DBF78430A}"/>
                </a:ext>
              </a:extLst>
            </p:cNvPr>
            <p:cNvSpPr/>
            <p:nvPr/>
          </p:nvSpPr>
          <p:spPr>
            <a:xfrm rot="19212347">
              <a:off x="6188555" y="4004440"/>
              <a:ext cx="266463" cy="204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6ED297BA-7A24-D9E3-85E3-C58312D45672}"/>
                </a:ext>
              </a:extLst>
            </p:cNvPr>
            <p:cNvGrpSpPr/>
            <p:nvPr/>
          </p:nvGrpSpPr>
          <p:grpSpPr>
            <a:xfrm>
              <a:off x="1326936" y="3290697"/>
              <a:ext cx="4660068" cy="2883422"/>
              <a:chOff x="1326936" y="3290697"/>
              <a:chExt cx="4660068" cy="2883422"/>
            </a:xfrm>
          </p:grpSpPr>
          <p:grpSp>
            <p:nvGrpSpPr>
              <p:cNvPr id="16" name="Groep 15">
                <a:extLst>
                  <a:ext uri="{FF2B5EF4-FFF2-40B4-BE49-F238E27FC236}">
                    <a16:creationId xmlns:a16="http://schemas.microsoft.com/office/drawing/2014/main" id="{D07086CD-B489-8900-B743-0CFCDF9FCEB7}"/>
                  </a:ext>
                </a:extLst>
              </p:cNvPr>
              <p:cNvGrpSpPr/>
              <p:nvPr/>
            </p:nvGrpSpPr>
            <p:grpSpPr>
              <a:xfrm>
                <a:off x="1326936" y="4193727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18" name="Afbeelding 17">
                  <a:extLst>
                    <a:ext uri="{FF2B5EF4-FFF2-40B4-BE49-F238E27FC236}">
                      <a16:creationId xmlns:a16="http://schemas.microsoft.com/office/drawing/2014/main" id="{C6F291C9-DEF1-36E9-9991-DD92AF06AF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19" name="Afbeelding 18">
                  <a:extLst>
                    <a:ext uri="{FF2B5EF4-FFF2-40B4-BE49-F238E27FC236}">
                      <a16:creationId xmlns:a16="http://schemas.microsoft.com/office/drawing/2014/main" id="{DA29E073-4D6A-ADF5-A08C-2FAABD7992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260259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17" name="Afbeelding 16">
                <a:extLst>
                  <a:ext uri="{FF2B5EF4-FFF2-40B4-BE49-F238E27FC236}">
                    <a16:creationId xmlns:a16="http://schemas.microsoft.com/office/drawing/2014/main" id="{6CD6DFFF-BF9C-6609-D0BB-2682D6403C1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3103200" y="3290697"/>
                <a:ext cx="1094511" cy="9030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19142636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/>
          <p:cNvSpPr txBox="1"/>
          <p:nvPr/>
        </p:nvSpPr>
        <p:spPr>
          <a:xfrm>
            <a:off x="444900" y="65985"/>
            <a:ext cx="817127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Naam:  3-</a:t>
            </a:r>
            <a:r>
              <a:rPr lang="nl-NL" sz="2800" dirty="0"/>
              <a:t>ethylpentaan</a:t>
            </a:r>
            <a:r>
              <a:rPr lang="nl-NL" sz="2800" dirty="0">
                <a:solidFill>
                  <a:srgbClr val="FF0000"/>
                </a:solidFill>
              </a:rPr>
              <a:t>               	</a:t>
            </a:r>
            <a:r>
              <a:rPr lang="nl-NL" sz="2000" dirty="0">
                <a:solidFill>
                  <a:srgbClr val="FF0000"/>
                </a:solidFill>
              </a:rPr>
              <a:t>De 3 mag weg omdat plaats 3</a:t>
            </a:r>
          </a:p>
          <a:p>
            <a:r>
              <a:rPr lang="nl-NL" sz="2000" dirty="0">
                <a:solidFill>
                  <a:srgbClr val="FF0000"/>
                </a:solidFill>
              </a:rPr>
              <a:t>					de enige mogelijkheid is.</a:t>
            </a:r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2B3E35CC-3989-A30D-81F5-D17EF6247B48}"/>
              </a:ext>
            </a:extLst>
          </p:cNvPr>
          <p:cNvGrpSpPr/>
          <p:nvPr/>
        </p:nvGrpSpPr>
        <p:grpSpPr>
          <a:xfrm>
            <a:off x="1326936" y="3290697"/>
            <a:ext cx="5128082" cy="2883422"/>
            <a:chOff x="1326936" y="3290697"/>
            <a:chExt cx="5128082" cy="2883422"/>
          </a:xfrm>
        </p:grpSpPr>
        <p:sp>
          <p:nvSpPr>
            <p:cNvPr id="2" name="Rechthoek 1"/>
            <p:cNvSpPr/>
            <p:nvPr/>
          </p:nvSpPr>
          <p:spPr>
            <a:xfrm rot="19212347">
              <a:off x="6188555" y="4004440"/>
              <a:ext cx="266463" cy="204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" name="Groep 2">
              <a:extLst>
                <a:ext uri="{FF2B5EF4-FFF2-40B4-BE49-F238E27FC236}">
                  <a16:creationId xmlns:a16="http://schemas.microsoft.com/office/drawing/2014/main" id="{D120913C-308C-9D6D-1FD2-C9D94964E0F8}"/>
                </a:ext>
              </a:extLst>
            </p:cNvPr>
            <p:cNvGrpSpPr/>
            <p:nvPr/>
          </p:nvGrpSpPr>
          <p:grpSpPr>
            <a:xfrm>
              <a:off x="1326936" y="3290697"/>
              <a:ext cx="4660068" cy="2883422"/>
              <a:chOff x="1326936" y="3290697"/>
              <a:chExt cx="4660068" cy="2883422"/>
            </a:xfrm>
          </p:grpSpPr>
          <p:grpSp>
            <p:nvGrpSpPr>
              <p:cNvPr id="4" name="Groep 3">
                <a:extLst>
                  <a:ext uri="{FF2B5EF4-FFF2-40B4-BE49-F238E27FC236}">
                    <a16:creationId xmlns:a16="http://schemas.microsoft.com/office/drawing/2014/main" id="{48826F8A-DDE0-968C-4173-DD6591B85907}"/>
                  </a:ext>
                </a:extLst>
              </p:cNvPr>
              <p:cNvGrpSpPr/>
              <p:nvPr/>
            </p:nvGrpSpPr>
            <p:grpSpPr>
              <a:xfrm>
                <a:off x="1326936" y="4193727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10" name="Afbeelding 9">
                  <a:extLst>
                    <a:ext uri="{FF2B5EF4-FFF2-40B4-BE49-F238E27FC236}">
                      <a16:creationId xmlns:a16="http://schemas.microsoft.com/office/drawing/2014/main" id="{D1D4AED4-4AB9-F253-DF87-D32817A02D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12" name="Afbeelding 11">
                  <a:extLst>
                    <a:ext uri="{FF2B5EF4-FFF2-40B4-BE49-F238E27FC236}">
                      <a16:creationId xmlns:a16="http://schemas.microsoft.com/office/drawing/2014/main" id="{F8587946-25E2-13CB-E958-D51266715D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260259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5" name="Afbeelding 4">
                <a:extLst>
                  <a:ext uri="{FF2B5EF4-FFF2-40B4-BE49-F238E27FC236}">
                    <a16:creationId xmlns:a16="http://schemas.microsoft.com/office/drawing/2014/main" id="{94DBDFA0-6CC6-A0B8-482E-9FB2F7583A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3103200" y="3290697"/>
                <a:ext cx="1094511" cy="9030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1913270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ep 31">
            <a:extLst>
              <a:ext uri="{FF2B5EF4-FFF2-40B4-BE49-F238E27FC236}">
                <a16:creationId xmlns:a16="http://schemas.microsoft.com/office/drawing/2014/main" id="{B59F2F2E-A11E-1072-7154-ED84B9753E28}"/>
              </a:ext>
            </a:extLst>
          </p:cNvPr>
          <p:cNvGrpSpPr/>
          <p:nvPr/>
        </p:nvGrpSpPr>
        <p:grpSpPr>
          <a:xfrm>
            <a:off x="1326936" y="3281988"/>
            <a:ext cx="6334634" cy="3576012"/>
            <a:chOff x="1805696" y="3218561"/>
            <a:chExt cx="6334634" cy="3576012"/>
          </a:xfrm>
        </p:grpSpPr>
        <p:grpSp>
          <p:nvGrpSpPr>
            <p:cNvPr id="33" name="Groep 32">
              <a:extLst>
                <a:ext uri="{FF2B5EF4-FFF2-40B4-BE49-F238E27FC236}">
                  <a16:creationId xmlns:a16="http://schemas.microsoft.com/office/drawing/2014/main" id="{64D88691-2F56-0C2B-4637-EB4FB0DD22AE}"/>
                </a:ext>
              </a:extLst>
            </p:cNvPr>
            <p:cNvGrpSpPr/>
            <p:nvPr/>
          </p:nvGrpSpPr>
          <p:grpSpPr>
            <a:xfrm>
              <a:off x="1805696" y="4121591"/>
              <a:ext cx="4660068" cy="2672982"/>
              <a:chOff x="1326937" y="4185018"/>
              <a:chExt cx="4660068" cy="2672982"/>
            </a:xfrm>
          </p:grpSpPr>
          <p:grpSp>
            <p:nvGrpSpPr>
              <p:cNvPr id="38" name="Groep 37">
                <a:extLst>
                  <a:ext uri="{FF2B5EF4-FFF2-40B4-BE49-F238E27FC236}">
                    <a16:creationId xmlns:a16="http://schemas.microsoft.com/office/drawing/2014/main" id="{634BA15A-1930-A859-D001-44A242A0F95A}"/>
                  </a:ext>
                </a:extLst>
              </p:cNvPr>
              <p:cNvGrpSpPr/>
              <p:nvPr/>
            </p:nvGrpSpPr>
            <p:grpSpPr>
              <a:xfrm>
                <a:off x="1326937" y="4185018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40" name="Afbeelding 39">
                  <a:extLst>
                    <a:ext uri="{FF2B5EF4-FFF2-40B4-BE49-F238E27FC236}">
                      <a16:creationId xmlns:a16="http://schemas.microsoft.com/office/drawing/2014/main" id="{DF7F1F53-4281-B95B-DAA2-CAB1195AB5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41" name="Afbeelding 40">
                  <a:extLst>
                    <a:ext uri="{FF2B5EF4-FFF2-40B4-BE49-F238E27FC236}">
                      <a16:creationId xmlns:a16="http://schemas.microsoft.com/office/drawing/2014/main" id="{DA7C498D-2D9F-1FF3-72AA-FB4DA007D5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171343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39" name="Afbeelding 38">
                <a:extLst>
                  <a:ext uri="{FF2B5EF4-FFF2-40B4-BE49-F238E27FC236}">
                    <a16:creationId xmlns:a16="http://schemas.microsoft.com/office/drawing/2014/main" id="{44A6E0AA-0608-68A5-BBD2-0CEC87983B9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2214041" y="5954970"/>
                <a:ext cx="1094511" cy="903030"/>
              </a:xfrm>
              <a:prstGeom prst="rect">
                <a:avLst/>
              </a:prstGeom>
            </p:spPr>
          </p:pic>
        </p:grpSp>
        <p:pic>
          <p:nvPicPr>
            <p:cNvPr id="34" name="Afbeelding 33">
              <a:extLst>
                <a:ext uri="{FF2B5EF4-FFF2-40B4-BE49-F238E27FC236}">
                  <a16:creationId xmlns:a16="http://schemas.microsoft.com/office/drawing/2014/main" id="{529C4925-1215-5D1D-0B53-FF51F50F95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6552000" y="5024621"/>
              <a:ext cx="751047" cy="1077362"/>
            </a:xfrm>
            <a:prstGeom prst="rect">
              <a:avLst/>
            </a:prstGeom>
          </p:spPr>
        </p:pic>
        <p:pic>
          <p:nvPicPr>
            <p:cNvPr id="35" name="Afbeelding 34">
              <a:extLst>
                <a:ext uri="{FF2B5EF4-FFF2-40B4-BE49-F238E27FC236}">
                  <a16:creationId xmlns:a16="http://schemas.microsoft.com/office/drawing/2014/main" id="{0752951C-24E8-0402-86F8-A07064F7C6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7389283" y="5024621"/>
              <a:ext cx="751047" cy="1077362"/>
            </a:xfrm>
            <a:prstGeom prst="rect">
              <a:avLst/>
            </a:prstGeom>
          </p:spPr>
        </p:pic>
        <p:pic>
          <p:nvPicPr>
            <p:cNvPr id="36" name="Afbeelding 35">
              <a:extLst>
                <a:ext uri="{FF2B5EF4-FFF2-40B4-BE49-F238E27FC236}">
                  <a16:creationId xmlns:a16="http://schemas.microsoft.com/office/drawing/2014/main" id="{3F96BBAC-A9EE-2514-C987-A664B11D1F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4800" y="4121591"/>
              <a:ext cx="1094511" cy="903030"/>
            </a:xfrm>
            <a:prstGeom prst="rect">
              <a:avLst/>
            </a:prstGeom>
          </p:spPr>
        </p:pic>
        <p:pic>
          <p:nvPicPr>
            <p:cNvPr id="37" name="Afbeelding 36">
              <a:extLst>
                <a:ext uri="{FF2B5EF4-FFF2-40B4-BE49-F238E27FC236}">
                  <a16:creationId xmlns:a16="http://schemas.microsoft.com/office/drawing/2014/main" id="{58D8162F-180E-7547-5614-3A0BD9A8F6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8400" y="3218561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0034042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EE3D94F4-DDCE-407D-6E8A-904448FA4A6A}"/>
              </a:ext>
            </a:extLst>
          </p:cNvPr>
          <p:cNvSpPr txBox="1"/>
          <p:nvPr/>
        </p:nvSpPr>
        <p:spPr>
          <a:xfrm>
            <a:off x="444900" y="-187425"/>
            <a:ext cx="843583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</a:t>
            </a:r>
            <a:r>
              <a:rPr lang="nl-NL" sz="2800" dirty="0">
                <a:solidFill>
                  <a:srgbClr val="FF0000"/>
                </a:solidFill>
              </a:rPr>
              <a:t>4-ethyl-2,2-dimethylheptaan</a:t>
            </a:r>
            <a:endParaRPr lang="nl-NL" sz="2800" dirty="0">
              <a:solidFill>
                <a:schemeClr val="bg1"/>
              </a:solidFill>
            </a:endParaRPr>
          </a:p>
        </p:txBody>
      </p:sp>
      <p:grpSp>
        <p:nvGrpSpPr>
          <p:cNvPr id="22" name="Groep 21">
            <a:extLst>
              <a:ext uri="{FF2B5EF4-FFF2-40B4-BE49-F238E27FC236}">
                <a16:creationId xmlns:a16="http://schemas.microsoft.com/office/drawing/2014/main" id="{9E0B5DC6-AA01-082C-067F-6EFB030AB18C}"/>
              </a:ext>
            </a:extLst>
          </p:cNvPr>
          <p:cNvGrpSpPr/>
          <p:nvPr/>
        </p:nvGrpSpPr>
        <p:grpSpPr>
          <a:xfrm>
            <a:off x="1326936" y="3281988"/>
            <a:ext cx="6334634" cy="3576012"/>
            <a:chOff x="1805696" y="3218561"/>
            <a:chExt cx="6334634" cy="3576012"/>
          </a:xfrm>
        </p:grpSpPr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8F603009-F1AF-5ABE-B1D8-02CD1FDF7C08}"/>
                </a:ext>
              </a:extLst>
            </p:cNvPr>
            <p:cNvGrpSpPr/>
            <p:nvPr/>
          </p:nvGrpSpPr>
          <p:grpSpPr>
            <a:xfrm>
              <a:off x="1805696" y="4121591"/>
              <a:ext cx="4660068" cy="2672982"/>
              <a:chOff x="1326937" y="4185018"/>
              <a:chExt cx="4660068" cy="2672982"/>
            </a:xfrm>
          </p:grpSpPr>
          <p:grpSp>
            <p:nvGrpSpPr>
              <p:cNvPr id="28" name="Groep 27">
                <a:extLst>
                  <a:ext uri="{FF2B5EF4-FFF2-40B4-BE49-F238E27FC236}">
                    <a16:creationId xmlns:a16="http://schemas.microsoft.com/office/drawing/2014/main" id="{4E11EAB0-E66C-B473-39D0-02F6CD2584C9}"/>
                  </a:ext>
                </a:extLst>
              </p:cNvPr>
              <p:cNvGrpSpPr/>
              <p:nvPr/>
            </p:nvGrpSpPr>
            <p:grpSpPr>
              <a:xfrm>
                <a:off x="1326937" y="4185018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30" name="Afbeelding 29">
                  <a:extLst>
                    <a:ext uri="{FF2B5EF4-FFF2-40B4-BE49-F238E27FC236}">
                      <a16:creationId xmlns:a16="http://schemas.microsoft.com/office/drawing/2014/main" id="{45FC61C7-01B4-3111-6469-9E9C1EBA123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31" name="Afbeelding 30">
                  <a:extLst>
                    <a:ext uri="{FF2B5EF4-FFF2-40B4-BE49-F238E27FC236}">
                      <a16:creationId xmlns:a16="http://schemas.microsoft.com/office/drawing/2014/main" id="{B3BC46C9-7ABE-E4C7-70D2-01280C5E79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171343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29" name="Afbeelding 28">
                <a:extLst>
                  <a:ext uri="{FF2B5EF4-FFF2-40B4-BE49-F238E27FC236}">
                    <a16:creationId xmlns:a16="http://schemas.microsoft.com/office/drawing/2014/main" id="{0979B0BF-2BC4-FB49-1D48-934273B5C9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2214041" y="5954970"/>
                <a:ext cx="1094511" cy="903030"/>
              </a:xfrm>
              <a:prstGeom prst="rect">
                <a:avLst/>
              </a:prstGeom>
            </p:spPr>
          </p:pic>
        </p:grpSp>
        <p:pic>
          <p:nvPicPr>
            <p:cNvPr id="24" name="Afbeelding 23">
              <a:extLst>
                <a:ext uri="{FF2B5EF4-FFF2-40B4-BE49-F238E27FC236}">
                  <a16:creationId xmlns:a16="http://schemas.microsoft.com/office/drawing/2014/main" id="{48365A0A-67B8-F299-13B8-119AC0CC51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6552000" y="5024621"/>
              <a:ext cx="751047" cy="1077362"/>
            </a:xfrm>
            <a:prstGeom prst="rect">
              <a:avLst/>
            </a:prstGeom>
          </p:spPr>
        </p:pic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CB9DF971-8458-C6A7-B572-D665731459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7389283" y="5024621"/>
              <a:ext cx="751047" cy="1077362"/>
            </a:xfrm>
            <a:prstGeom prst="rect">
              <a:avLst/>
            </a:prstGeom>
          </p:spPr>
        </p:pic>
        <p:pic>
          <p:nvPicPr>
            <p:cNvPr id="26" name="Afbeelding 25">
              <a:extLst>
                <a:ext uri="{FF2B5EF4-FFF2-40B4-BE49-F238E27FC236}">
                  <a16:creationId xmlns:a16="http://schemas.microsoft.com/office/drawing/2014/main" id="{B23F5F31-8AFA-335F-92C3-4FB446E5F6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4800" y="4121591"/>
              <a:ext cx="1094511" cy="903030"/>
            </a:xfrm>
            <a:prstGeom prst="rect">
              <a:avLst/>
            </a:prstGeom>
          </p:spPr>
        </p:pic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AA83CA9C-17B5-CA3E-D007-15C4221B92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8400" y="3218561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1798375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EE3D94F4-DDCE-407D-6E8A-904448FA4A6A}"/>
              </a:ext>
            </a:extLst>
          </p:cNvPr>
          <p:cNvSpPr txBox="1"/>
          <p:nvPr/>
        </p:nvSpPr>
        <p:spPr>
          <a:xfrm>
            <a:off x="444900" y="-187425"/>
            <a:ext cx="843583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/>
          </a:p>
          <a:p>
            <a:r>
              <a:rPr lang="nl-NL" sz="2800" dirty="0">
                <a:solidFill>
                  <a:schemeClr val="bg1"/>
                </a:solidFill>
              </a:rPr>
              <a:t>N</a:t>
            </a:r>
            <a:r>
              <a:rPr lang="nl-NL" sz="2800" dirty="0"/>
              <a:t>4-</a:t>
            </a:r>
            <a:r>
              <a:rPr lang="nl-NL" sz="2800" dirty="0">
                <a:solidFill>
                  <a:srgbClr val="FF0000"/>
                </a:solidFill>
              </a:rPr>
              <a:t>e</a:t>
            </a:r>
            <a:r>
              <a:rPr lang="nl-NL" sz="2800" dirty="0"/>
              <a:t>thyl-2,2-di</a:t>
            </a:r>
            <a:r>
              <a:rPr lang="nl-NL" sz="2800" dirty="0">
                <a:solidFill>
                  <a:srgbClr val="FF0000"/>
                </a:solidFill>
              </a:rPr>
              <a:t>m</a:t>
            </a:r>
            <a:r>
              <a:rPr lang="nl-NL" sz="2800" dirty="0"/>
              <a:t>ethylheptaan    </a:t>
            </a:r>
            <a:r>
              <a:rPr lang="nl-NL" sz="2800" dirty="0">
                <a:solidFill>
                  <a:srgbClr val="FF0000"/>
                </a:solidFill>
              </a:rPr>
              <a:t>       </a:t>
            </a:r>
            <a:r>
              <a:rPr lang="nl-NL" sz="2000" dirty="0">
                <a:solidFill>
                  <a:srgbClr val="FF0000"/>
                </a:solidFill>
              </a:rPr>
              <a:t>alfabetische volgorde</a:t>
            </a:r>
            <a:endParaRPr lang="nl-NL" sz="2000" dirty="0">
              <a:solidFill>
                <a:schemeClr val="bg1"/>
              </a:solidFill>
            </a:endParaRP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A568F1E5-C687-EA45-6D3B-7DA2B0C608FB}"/>
              </a:ext>
            </a:extLst>
          </p:cNvPr>
          <p:cNvGrpSpPr/>
          <p:nvPr/>
        </p:nvGrpSpPr>
        <p:grpSpPr>
          <a:xfrm>
            <a:off x="1326936" y="3281988"/>
            <a:ext cx="6334634" cy="3576012"/>
            <a:chOff x="1805696" y="3218561"/>
            <a:chExt cx="6334634" cy="3576012"/>
          </a:xfrm>
        </p:grpSpPr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D3CEAB40-FB47-26C2-0719-7546E5BEC4A9}"/>
                </a:ext>
              </a:extLst>
            </p:cNvPr>
            <p:cNvGrpSpPr/>
            <p:nvPr/>
          </p:nvGrpSpPr>
          <p:grpSpPr>
            <a:xfrm>
              <a:off x="1805696" y="4121591"/>
              <a:ext cx="4660068" cy="2672982"/>
              <a:chOff x="1326937" y="4185018"/>
              <a:chExt cx="4660068" cy="2672982"/>
            </a:xfrm>
          </p:grpSpPr>
          <p:grpSp>
            <p:nvGrpSpPr>
              <p:cNvPr id="18" name="Groep 17">
                <a:extLst>
                  <a:ext uri="{FF2B5EF4-FFF2-40B4-BE49-F238E27FC236}">
                    <a16:creationId xmlns:a16="http://schemas.microsoft.com/office/drawing/2014/main" id="{496C17AE-5B61-2205-C21B-BC683C0831DA}"/>
                  </a:ext>
                </a:extLst>
              </p:cNvPr>
              <p:cNvGrpSpPr/>
              <p:nvPr/>
            </p:nvGrpSpPr>
            <p:grpSpPr>
              <a:xfrm>
                <a:off x="1326937" y="4185018"/>
                <a:ext cx="4660068" cy="1980392"/>
                <a:chOff x="826332" y="2591608"/>
                <a:chExt cx="4660068" cy="1980392"/>
              </a:xfrm>
            </p:grpSpPr>
            <p:pic>
              <p:nvPicPr>
                <p:cNvPr id="20" name="Afbeelding 19">
                  <a:extLst>
                    <a:ext uri="{FF2B5EF4-FFF2-40B4-BE49-F238E27FC236}">
                      <a16:creationId xmlns:a16="http://schemas.microsoft.com/office/drawing/2014/main" id="{697D9B95-D85A-97F8-5E56-A13E0E0A3C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23781" b="31827"/>
                <a:stretch/>
              </p:blipFill>
              <p:spPr>
                <a:xfrm>
                  <a:off x="826332" y="3494638"/>
                  <a:ext cx="4660068" cy="1077362"/>
                </a:xfrm>
                <a:prstGeom prst="rect">
                  <a:avLst/>
                </a:prstGeom>
              </p:spPr>
            </p:pic>
            <p:pic>
              <p:nvPicPr>
                <p:cNvPr id="21" name="Afbeelding 20">
                  <a:extLst>
                    <a:ext uri="{FF2B5EF4-FFF2-40B4-BE49-F238E27FC236}">
                      <a16:creationId xmlns:a16="http://schemas.microsoft.com/office/drawing/2014/main" id="{C11CBFF3-B07C-F8DE-2D72-CABF9BC256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73308" b="37977"/>
                <a:stretch/>
              </p:blipFill>
              <p:spPr>
                <a:xfrm>
                  <a:off x="1713436" y="2591608"/>
                  <a:ext cx="1094511" cy="903030"/>
                </a:xfrm>
                <a:prstGeom prst="rect">
                  <a:avLst/>
                </a:prstGeom>
              </p:spPr>
            </p:pic>
          </p:grpSp>
          <p:pic>
            <p:nvPicPr>
              <p:cNvPr id="19" name="Afbeelding 18">
                <a:extLst>
                  <a:ext uri="{FF2B5EF4-FFF2-40B4-BE49-F238E27FC236}">
                    <a16:creationId xmlns:a16="http://schemas.microsoft.com/office/drawing/2014/main" id="{2BE8B073-4A8A-A85D-7EBF-579E0C7D8DD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89" t="30168" r="73308" b="37977"/>
              <a:stretch/>
            </p:blipFill>
            <p:spPr>
              <a:xfrm>
                <a:off x="2214041" y="5954970"/>
                <a:ext cx="1094511" cy="903030"/>
              </a:xfrm>
              <a:prstGeom prst="rect">
                <a:avLst/>
              </a:prstGeom>
            </p:spPr>
          </p:pic>
        </p:grpSp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606B967B-E676-8924-2680-A25770DE14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6552000" y="5024621"/>
              <a:ext cx="751047" cy="1077362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BD391252-2B62-8221-51ED-C785982B43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60" t="30168" r="73308" b="31827"/>
            <a:stretch/>
          </p:blipFill>
          <p:spPr>
            <a:xfrm>
              <a:off x="7389283" y="5024621"/>
              <a:ext cx="751047" cy="1077362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0999C22A-CFC3-B3D2-2238-25EC2F61D4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4800" y="4121591"/>
              <a:ext cx="1094511" cy="903030"/>
            </a:xfrm>
            <a:prstGeom prst="rect">
              <a:avLst/>
            </a:prstGeom>
          </p:spPr>
        </p:pic>
        <p:pic>
          <p:nvPicPr>
            <p:cNvPr id="15" name="Afbeelding 14">
              <a:extLst>
                <a:ext uri="{FF2B5EF4-FFF2-40B4-BE49-F238E27FC236}">
                  <a16:creationId xmlns:a16="http://schemas.microsoft.com/office/drawing/2014/main" id="{C2895D5A-FDC0-4A06-0B6B-B4D57889C5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4478400" y="3218561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1371821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69088BA-960B-192A-B266-35CF9DC18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574" y="657721"/>
            <a:ext cx="4211408" cy="4219079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2F957269-0AEA-CE73-F9CF-53C0D1AE83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8" t="21345" r="18610" b="20962"/>
          <a:stretch/>
        </p:blipFill>
        <p:spPr>
          <a:xfrm>
            <a:off x="731521" y="1956150"/>
            <a:ext cx="1903552" cy="1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5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8" t="21345" r="18610" b="20962"/>
          <a:stretch/>
        </p:blipFill>
        <p:spPr>
          <a:xfrm>
            <a:off x="731521" y="1956150"/>
            <a:ext cx="1903552" cy="18958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83BE328-DFFD-309B-E5E4-C16EC3F786A1}"/>
              </a:ext>
            </a:extLst>
          </p:cNvPr>
          <p:cNvSpPr txBox="1"/>
          <p:nvPr/>
        </p:nvSpPr>
        <p:spPr>
          <a:xfrm>
            <a:off x="556478" y="4640246"/>
            <a:ext cx="8387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    </a:t>
            </a:r>
            <a:r>
              <a:rPr lang="nl-NL" sz="2800" dirty="0" err="1">
                <a:solidFill>
                  <a:srgbClr val="FF0000"/>
                </a:solidFill>
              </a:rPr>
              <a:t>cyclobutaan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51923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56478" y="4640246"/>
            <a:ext cx="8387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    </a:t>
            </a:r>
            <a:r>
              <a:rPr lang="nl-NL" sz="2800" dirty="0" err="1">
                <a:solidFill>
                  <a:srgbClr val="FF0000"/>
                </a:solidFill>
              </a:rPr>
              <a:t>cyclobutaan</a:t>
            </a:r>
            <a:r>
              <a:rPr lang="nl-NL" sz="2800" dirty="0">
                <a:solidFill>
                  <a:srgbClr val="FF0000"/>
                </a:solidFill>
              </a:rPr>
              <a:t>                          </a:t>
            </a:r>
            <a:r>
              <a:rPr lang="nl-NL" sz="2800" dirty="0" err="1">
                <a:solidFill>
                  <a:srgbClr val="FF0000"/>
                </a:solidFill>
              </a:rPr>
              <a:t>ethylcyclobutaan</a:t>
            </a:r>
            <a:endParaRPr lang="nl-NL" sz="2800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8" t="21345" r="18610" b="20962"/>
          <a:stretch/>
        </p:blipFill>
        <p:spPr>
          <a:xfrm>
            <a:off x="731521" y="1956150"/>
            <a:ext cx="1903552" cy="1895850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C986BEDB-711D-4E57-DB06-F223AE38E6FE}"/>
              </a:ext>
            </a:extLst>
          </p:cNvPr>
          <p:cNvGrpSpPr/>
          <p:nvPr/>
        </p:nvGrpSpPr>
        <p:grpSpPr>
          <a:xfrm>
            <a:off x="3630919" y="1039921"/>
            <a:ext cx="3484540" cy="3600325"/>
            <a:chOff x="33447" y="1116000"/>
            <a:chExt cx="3484540" cy="3600325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163FF1B3-B321-1D14-02F6-452F98D63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24" y="1254713"/>
              <a:ext cx="3095625" cy="3286125"/>
            </a:xfrm>
            <a:prstGeom prst="rect">
              <a:avLst/>
            </a:prstGeom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493BAF69-B4BA-3EE0-ED5E-256BADC788C1}"/>
                </a:ext>
              </a:extLst>
            </p:cNvPr>
            <p:cNvSpPr/>
            <p:nvPr/>
          </p:nvSpPr>
          <p:spPr>
            <a:xfrm>
              <a:off x="840852" y="1116000"/>
              <a:ext cx="1519646" cy="864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AAFF0179-4C3B-1612-2E50-7471015DCB0F}"/>
                </a:ext>
              </a:extLst>
            </p:cNvPr>
            <p:cNvSpPr/>
            <p:nvPr/>
          </p:nvSpPr>
          <p:spPr>
            <a:xfrm rot="16200000">
              <a:off x="-479122" y="2403412"/>
              <a:ext cx="1723213" cy="698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033B1E6E-50C1-98C2-5EF7-0BF5326384F8}"/>
                </a:ext>
              </a:extLst>
            </p:cNvPr>
            <p:cNvSpPr/>
            <p:nvPr/>
          </p:nvSpPr>
          <p:spPr>
            <a:xfrm rot="5400000">
              <a:off x="2326002" y="1606186"/>
              <a:ext cx="1519646" cy="864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030CDBCE-ACC1-FAB3-5455-E9DA3A4FA4DF}"/>
                </a:ext>
              </a:extLst>
            </p:cNvPr>
            <p:cNvSpPr/>
            <p:nvPr/>
          </p:nvSpPr>
          <p:spPr>
            <a:xfrm>
              <a:off x="840852" y="3852000"/>
              <a:ext cx="1519646" cy="864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B249123F-DFD5-BDBF-29EE-DDC6D85F494F}"/>
                </a:ext>
              </a:extLst>
            </p:cNvPr>
            <p:cNvSpPr/>
            <p:nvPr/>
          </p:nvSpPr>
          <p:spPr>
            <a:xfrm rot="16200000">
              <a:off x="2141095" y="3463677"/>
              <a:ext cx="1723213" cy="698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496C30CE-B5F7-4E2E-815C-325152ACAE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3" t="50000" r="19396" b="21070"/>
          <a:stretch/>
        </p:blipFill>
        <p:spPr>
          <a:xfrm>
            <a:off x="5944970" y="2821696"/>
            <a:ext cx="2000088" cy="9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19168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83474" y="304800"/>
            <a:ext cx="3413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alkenen</a:t>
            </a:r>
          </a:p>
        </p:txBody>
      </p:sp>
    </p:spTree>
    <p:extLst>
      <p:ext uri="{BB962C8B-B14F-4D97-AF65-F5344CB8AC3E}">
        <p14:creationId xmlns:p14="http://schemas.microsoft.com/office/powerpoint/2010/main" val="1461219527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509363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/>
              <a:t>Langste keten : </a:t>
            </a:r>
            <a:r>
              <a:rPr lang="nl-NL" sz="2800" dirty="0">
                <a:solidFill>
                  <a:srgbClr val="FF0000"/>
                </a:solidFill>
              </a:rPr>
              <a:t>5 koolstofatomen</a:t>
            </a:r>
          </a:p>
        </p:txBody>
      </p:sp>
    </p:spTree>
    <p:extLst>
      <p:ext uri="{BB962C8B-B14F-4D97-AF65-F5344CB8AC3E}">
        <p14:creationId xmlns:p14="http://schemas.microsoft.com/office/powerpoint/2010/main" val="485767300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4721497" cy="395151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83474" y="304800"/>
            <a:ext cx="3413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alkenen</a:t>
            </a:r>
          </a:p>
        </p:txBody>
      </p:sp>
    </p:spTree>
    <p:extLst>
      <p:ext uri="{BB962C8B-B14F-4D97-AF65-F5344CB8AC3E}">
        <p14:creationId xmlns:p14="http://schemas.microsoft.com/office/powerpoint/2010/main" val="3909541087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1100516" y="1839750"/>
            <a:ext cx="2879302" cy="1168802"/>
            <a:chOff x="1100516" y="1839750"/>
            <a:chExt cx="2879302" cy="116880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Rechthoek 1"/>
          <p:cNvSpPr/>
          <p:nvPr/>
        </p:nvSpPr>
        <p:spPr>
          <a:xfrm>
            <a:off x="1425754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817D0E1-46BB-CDD1-7F7E-AE114BF303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4721497" cy="395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53132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1100516" y="1839750"/>
            <a:ext cx="2879302" cy="1168802"/>
            <a:chOff x="1100516" y="1839750"/>
            <a:chExt cx="2879302" cy="116880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Rechthoek 1"/>
          <p:cNvSpPr/>
          <p:nvPr/>
        </p:nvSpPr>
        <p:spPr>
          <a:xfrm>
            <a:off x="1425754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1425753" y="3537663"/>
            <a:ext cx="6446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01506946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946782" y="3617723"/>
            <a:ext cx="680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 </a:t>
            </a:r>
            <a:r>
              <a:rPr lang="nl-NL" sz="800" dirty="0">
                <a:solidFill>
                  <a:srgbClr val="FF0000"/>
                </a:solidFill>
              </a:rPr>
              <a:t>     </a:t>
            </a:r>
            <a:r>
              <a:rPr lang="nl-NL" sz="3600" dirty="0">
                <a:solidFill>
                  <a:srgbClr val="FF0000"/>
                </a:solidFill>
              </a:rPr>
              <a:t>propeen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1100516" y="1839750"/>
            <a:ext cx="2879302" cy="1168802"/>
            <a:chOff x="1100516" y="1839750"/>
            <a:chExt cx="2879302" cy="116880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Rechthoek 1"/>
          <p:cNvSpPr/>
          <p:nvPr/>
        </p:nvSpPr>
        <p:spPr>
          <a:xfrm>
            <a:off x="1425754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6472371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470232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946782" y="3617723"/>
            <a:ext cx="680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 </a:t>
            </a:r>
            <a:r>
              <a:rPr lang="nl-NL" sz="800" dirty="0">
                <a:solidFill>
                  <a:srgbClr val="FF0000"/>
                </a:solidFill>
              </a:rPr>
              <a:t>     </a:t>
            </a:r>
            <a:r>
              <a:rPr lang="nl-NL" sz="3600" dirty="0">
                <a:solidFill>
                  <a:srgbClr val="FF0000"/>
                </a:solidFill>
              </a:rPr>
              <a:t>propeen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1100516" y="1839750"/>
            <a:ext cx="2879302" cy="1168802"/>
            <a:chOff x="1100516" y="1839750"/>
            <a:chExt cx="2879302" cy="116880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Rechthoek 1"/>
          <p:cNvSpPr/>
          <p:nvPr/>
        </p:nvSpPr>
        <p:spPr>
          <a:xfrm>
            <a:off x="1425754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>
            <a:off x="5354653" y="1839750"/>
            <a:ext cx="2879302" cy="1168802"/>
            <a:chOff x="1100516" y="1839750"/>
            <a:chExt cx="2879302" cy="1168802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2739818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12" name="Rechthoek 11"/>
          <p:cNvSpPr/>
          <p:nvPr/>
        </p:nvSpPr>
        <p:spPr>
          <a:xfrm>
            <a:off x="6472371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889008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946782" y="3617723"/>
            <a:ext cx="680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 </a:t>
            </a:r>
            <a:r>
              <a:rPr lang="nl-NL" sz="800" dirty="0">
                <a:solidFill>
                  <a:srgbClr val="FF0000"/>
                </a:solidFill>
              </a:rPr>
              <a:t>     </a:t>
            </a:r>
            <a:r>
              <a:rPr lang="nl-NL" sz="3600" dirty="0">
                <a:solidFill>
                  <a:srgbClr val="FF0000"/>
                </a:solidFill>
              </a:rPr>
              <a:t>propeen                          </a:t>
            </a:r>
            <a:r>
              <a:rPr lang="nl-NL" sz="3600" dirty="0" err="1">
                <a:solidFill>
                  <a:srgbClr val="FF0000"/>
                </a:solidFill>
              </a:rPr>
              <a:t>propeen</a:t>
            </a:r>
            <a:endParaRPr lang="nl-NL" sz="3600" dirty="0">
              <a:solidFill>
                <a:srgbClr val="FF0000"/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1100516" y="1839750"/>
            <a:ext cx="2879302" cy="1168802"/>
            <a:chOff x="1100516" y="1839750"/>
            <a:chExt cx="2879302" cy="116880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1834127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Rechthoek 1"/>
          <p:cNvSpPr/>
          <p:nvPr/>
        </p:nvSpPr>
        <p:spPr>
          <a:xfrm>
            <a:off x="1425754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>
            <a:off x="5354653" y="1839750"/>
            <a:ext cx="2879302" cy="1168802"/>
            <a:chOff x="1100516" y="1839750"/>
            <a:chExt cx="2879302" cy="1168802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2739818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12" name="Rechthoek 11"/>
          <p:cNvSpPr/>
          <p:nvPr/>
        </p:nvSpPr>
        <p:spPr>
          <a:xfrm>
            <a:off x="6472371" y="1219199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189799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207706" y="1844168"/>
            <a:ext cx="3758867" cy="1189453"/>
            <a:chOff x="1098356" y="1819099"/>
            <a:chExt cx="3758867" cy="1189453"/>
          </a:xfrm>
        </p:grpSpPr>
        <p:pic>
          <p:nvPicPr>
            <p:cNvPr id="13" name="Afbeelding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36298" b="31827"/>
            <a:stretch/>
          </p:blipFill>
          <p:spPr>
            <a:xfrm>
              <a:off x="1098356" y="1819099"/>
              <a:ext cx="3758867" cy="1077362"/>
            </a:xfrm>
            <a:prstGeom prst="rect">
              <a:avLst/>
            </a:prstGeom>
          </p:spPr>
        </p:pic>
        <p:pic>
          <p:nvPicPr>
            <p:cNvPr id="14" name="Afbeelding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3636801" y="1931190"/>
              <a:ext cx="506027" cy="1077362"/>
            </a:xfrm>
            <a:prstGeom prst="rect">
              <a:avLst/>
            </a:prstGeom>
          </p:spPr>
        </p:pic>
      </p:grpSp>
      <p:sp>
        <p:nvSpPr>
          <p:cNvPr id="2" name="Tekstvak 1"/>
          <p:cNvSpPr txBox="1"/>
          <p:nvPr/>
        </p:nvSpPr>
        <p:spPr>
          <a:xfrm>
            <a:off x="1152766" y="3622766"/>
            <a:ext cx="8766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but-1-een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A5F2AD7-424F-3FB7-D23F-2485F5354A58}"/>
              </a:ext>
            </a:extLst>
          </p:cNvPr>
          <p:cNvSpPr/>
          <p:nvPr/>
        </p:nvSpPr>
        <p:spPr>
          <a:xfrm>
            <a:off x="2438611" y="2279144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26AEFC62-2626-FEBC-DE59-82AA4CDD3EF6}"/>
              </a:ext>
            </a:extLst>
          </p:cNvPr>
          <p:cNvGrpSpPr/>
          <p:nvPr/>
        </p:nvGrpSpPr>
        <p:grpSpPr>
          <a:xfrm>
            <a:off x="1100516" y="1839750"/>
            <a:ext cx="2879302" cy="1167613"/>
            <a:chOff x="1100516" y="1839750"/>
            <a:chExt cx="2879302" cy="1167613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5C29AB3-AEC7-4FF4-FFE1-2C2C1639C9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0" t="30168" r="48515" b="31827"/>
            <a:stretch/>
          </p:blipFill>
          <p:spPr>
            <a:xfrm>
              <a:off x="1100516" y="1839750"/>
              <a:ext cx="2879302" cy="1077362"/>
            </a:xfrm>
            <a:prstGeom prst="rect">
              <a:avLst/>
            </a:prstGeom>
          </p:spPr>
        </p:pic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EF3BECCC-440D-888F-916D-B07970670C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2732906" y="1930001"/>
              <a:ext cx="506027" cy="1077362"/>
            </a:xfrm>
            <a:prstGeom prst="rect">
              <a:avLst/>
            </a:prstGeom>
          </p:spPr>
        </p:pic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7BD939D9-3D76-0248-1CF9-CBCE20A2CD0B}"/>
              </a:ext>
            </a:extLst>
          </p:cNvPr>
          <p:cNvSpPr/>
          <p:nvPr/>
        </p:nvSpPr>
        <p:spPr>
          <a:xfrm>
            <a:off x="2357858" y="2628287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37DEB251-E1C4-8F23-7BB3-571E1B7ACC1B}"/>
              </a:ext>
            </a:extLst>
          </p:cNvPr>
          <p:cNvSpPr/>
          <p:nvPr/>
        </p:nvSpPr>
        <p:spPr>
          <a:xfrm>
            <a:off x="6592779" y="2650131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309974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52766" y="3622766"/>
            <a:ext cx="8766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but-1-een                              but-2-een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9005E388-7BF1-9691-CAC4-891A849385CC}"/>
              </a:ext>
            </a:extLst>
          </p:cNvPr>
          <p:cNvGrpSpPr/>
          <p:nvPr/>
        </p:nvGrpSpPr>
        <p:grpSpPr>
          <a:xfrm>
            <a:off x="207706" y="1839750"/>
            <a:ext cx="3772112" cy="1702937"/>
            <a:chOff x="207706" y="1839750"/>
            <a:chExt cx="3772112" cy="1702937"/>
          </a:xfrm>
        </p:grpSpPr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4CC89685-2082-FEFE-C400-DBF50AD26E9E}"/>
                </a:ext>
              </a:extLst>
            </p:cNvPr>
            <p:cNvGrpSpPr/>
            <p:nvPr/>
          </p:nvGrpSpPr>
          <p:grpSpPr>
            <a:xfrm>
              <a:off x="207706" y="1839750"/>
              <a:ext cx="3772112" cy="1353794"/>
              <a:chOff x="207706" y="1839750"/>
              <a:chExt cx="3772112" cy="1353794"/>
            </a:xfrm>
          </p:grpSpPr>
          <p:grpSp>
            <p:nvGrpSpPr>
              <p:cNvPr id="12" name="Groep 11"/>
              <p:cNvGrpSpPr/>
              <p:nvPr/>
            </p:nvGrpSpPr>
            <p:grpSpPr>
              <a:xfrm>
                <a:off x="207706" y="1844168"/>
                <a:ext cx="3758867" cy="1189453"/>
                <a:chOff x="1098356" y="1819099"/>
                <a:chExt cx="3758867" cy="1189453"/>
              </a:xfrm>
            </p:grpSpPr>
            <p:pic>
              <p:nvPicPr>
                <p:cNvPr id="13" name="Afbeelding 1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89" t="30168" r="36298" b="31827"/>
                <a:stretch/>
              </p:blipFill>
              <p:spPr>
                <a:xfrm>
                  <a:off x="1098356" y="1819099"/>
                  <a:ext cx="3758867" cy="1077362"/>
                </a:xfrm>
                <a:prstGeom prst="rect">
                  <a:avLst/>
                </a:prstGeom>
              </p:spPr>
            </p:pic>
            <p:pic>
              <p:nvPicPr>
                <p:cNvPr id="14" name="Afbeelding 1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1781" t="30168" r="71190" b="31827"/>
                <a:stretch/>
              </p:blipFill>
              <p:spPr>
                <a:xfrm>
                  <a:off x="3636801" y="1931190"/>
                  <a:ext cx="506027" cy="1077362"/>
                </a:xfrm>
                <a:prstGeom prst="rect">
                  <a:avLst/>
                </a:prstGeom>
              </p:spPr>
            </p:pic>
          </p:grpSp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3A5F2AD7-424F-3FB7-D23F-2485F5354A58}"/>
                  </a:ext>
                </a:extLst>
              </p:cNvPr>
              <p:cNvSpPr/>
              <p:nvPr/>
            </p:nvSpPr>
            <p:spPr>
              <a:xfrm>
                <a:off x="2438611" y="2279144"/>
                <a:ext cx="1282612" cy="914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7" name="Groep 6">
                <a:extLst>
                  <a:ext uri="{FF2B5EF4-FFF2-40B4-BE49-F238E27FC236}">
                    <a16:creationId xmlns:a16="http://schemas.microsoft.com/office/drawing/2014/main" id="{26AEFC62-2626-FEBC-DE59-82AA4CDD3EF6}"/>
                  </a:ext>
                </a:extLst>
              </p:cNvPr>
              <p:cNvGrpSpPr/>
              <p:nvPr/>
            </p:nvGrpSpPr>
            <p:grpSpPr>
              <a:xfrm>
                <a:off x="1100516" y="1839750"/>
                <a:ext cx="2879302" cy="1167613"/>
                <a:chOff x="1100516" y="1839750"/>
                <a:chExt cx="2879302" cy="1167613"/>
              </a:xfrm>
            </p:grpSpPr>
            <p:pic>
              <p:nvPicPr>
                <p:cNvPr id="8" name="Afbeelding 7">
                  <a:extLst>
                    <a:ext uri="{FF2B5EF4-FFF2-40B4-BE49-F238E27FC236}">
                      <a16:creationId xmlns:a16="http://schemas.microsoft.com/office/drawing/2014/main" id="{15C29AB3-AEC7-4FF4-FFE1-2C2C1639C9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490" t="30168" r="48515" b="31827"/>
                <a:stretch/>
              </p:blipFill>
              <p:spPr>
                <a:xfrm>
                  <a:off x="1100516" y="1839750"/>
                  <a:ext cx="2879302" cy="1077362"/>
                </a:xfrm>
                <a:prstGeom prst="rect">
                  <a:avLst/>
                </a:prstGeom>
              </p:spPr>
            </p:pic>
            <p:pic>
              <p:nvPicPr>
                <p:cNvPr id="9" name="Afbeelding 8">
                  <a:extLst>
                    <a:ext uri="{FF2B5EF4-FFF2-40B4-BE49-F238E27FC236}">
                      <a16:creationId xmlns:a16="http://schemas.microsoft.com/office/drawing/2014/main" id="{EF3BECCC-440D-888F-916D-B07970670C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1781" t="30168" r="71190" b="31827"/>
                <a:stretch/>
              </p:blipFill>
              <p:spPr>
                <a:xfrm>
                  <a:off x="2732906" y="1930001"/>
                  <a:ext cx="506027" cy="1077362"/>
                </a:xfrm>
                <a:prstGeom prst="rect">
                  <a:avLst/>
                </a:prstGeom>
              </p:spPr>
            </p:pic>
          </p:grpSp>
        </p:grpSp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7BD939D9-3D76-0248-1CF9-CBCE20A2CD0B}"/>
                </a:ext>
              </a:extLst>
            </p:cNvPr>
            <p:cNvSpPr/>
            <p:nvPr/>
          </p:nvSpPr>
          <p:spPr>
            <a:xfrm>
              <a:off x="2357858" y="2628287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86119885-76DD-050D-E5C0-BA1E916F6AEC}"/>
              </a:ext>
            </a:extLst>
          </p:cNvPr>
          <p:cNvGrpSpPr/>
          <p:nvPr/>
        </p:nvGrpSpPr>
        <p:grpSpPr>
          <a:xfrm>
            <a:off x="5354653" y="1839750"/>
            <a:ext cx="3758867" cy="1724781"/>
            <a:chOff x="5354653" y="1839750"/>
            <a:chExt cx="3758867" cy="1724781"/>
          </a:xfrm>
        </p:grpSpPr>
        <p:pic>
          <p:nvPicPr>
            <p:cNvPr id="17" name="Afbeelding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36298" b="31827"/>
            <a:stretch/>
          </p:blipFill>
          <p:spPr>
            <a:xfrm>
              <a:off x="5354653" y="1839750"/>
              <a:ext cx="3758867" cy="1077362"/>
            </a:xfrm>
            <a:prstGeom prst="rect">
              <a:avLst/>
            </a:prstGeom>
          </p:spPr>
        </p:pic>
        <p:pic>
          <p:nvPicPr>
            <p:cNvPr id="18" name="Afbeelding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6981072" y="1931190"/>
              <a:ext cx="506027" cy="1077362"/>
            </a:xfrm>
            <a:prstGeom prst="rect">
              <a:avLst/>
            </a:prstGeom>
          </p:spPr>
        </p:pic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37DEB251-E1C4-8F23-7BB3-571E1B7ACC1B}"/>
                </a:ext>
              </a:extLst>
            </p:cNvPr>
            <p:cNvSpPr/>
            <p:nvPr/>
          </p:nvSpPr>
          <p:spPr>
            <a:xfrm>
              <a:off x="6592779" y="2650131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C30FD9F6-6992-70DE-D86F-9BB283FC4C14}"/>
              </a:ext>
            </a:extLst>
          </p:cNvPr>
          <p:cNvSpPr/>
          <p:nvPr/>
        </p:nvSpPr>
        <p:spPr>
          <a:xfrm>
            <a:off x="2510258" y="2780687"/>
            <a:ext cx="128261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610198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289" y="292609"/>
            <a:ext cx="9461313" cy="464515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178370" y="5752572"/>
            <a:ext cx="384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hex-1-een</a:t>
            </a:r>
          </a:p>
        </p:txBody>
      </p:sp>
    </p:spTree>
    <p:extLst>
      <p:ext uri="{BB962C8B-B14F-4D97-AF65-F5344CB8AC3E}">
        <p14:creationId xmlns:p14="http://schemas.microsoft.com/office/powerpoint/2010/main" val="4127297697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52" y="473720"/>
            <a:ext cx="3594280" cy="3236500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66683838-072B-8096-9EED-5DBAACF051E0}"/>
              </a:ext>
            </a:extLst>
          </p:cNvPr>
          <p:cNvGrpSpPr/>
          <p:nvPr/>
        </p:nvGrpSpPr>
        <p:grpSpPr>
          <a:xfrm>
            <a:off x="812257" y="1652516"/>
            <a:ext cx="3594280" cy="1633341"/>
            <a:chOff x="5436508" y="1931190"/>
            <a:chExt cx="3594280" cy="1633341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9BB9C242-3D20-121D-5696-04EAADBEE5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26" t="33394" r="37447" b="34276"/>
            <a:stretch/>
          </p:blipFill>
          <p:spPr>
            <a:xfrm>
              <a:off x="5436508" y="1931190"/>
              <a:ext cx="3594280" cy="916513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EB55080C-B707-8531-4FC2-94CEE368F4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6981072" y="1931190"/>
              <a:ext cx="506027" cy="1077362"/>
            </a:xfrm>
            <a:prstGeom prst="rect">
              <a:avLst/>
            </a:prstGeom>
          </p:spPr>
        </p:pic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8D645D45-6338-E9C1-8498-75D57605F93C}"/>
                </a:ext>
              </a:extLst>
            </p:cNvPr>
            <p:cNvSpPr/>
            <p:nvPr/>
          </p:nvSpPr>
          <p:spPr>
            <a:xfrm>
              <a:off x="6592779" y="2650131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5CD1D89-BD99-164D-5AD9-F941DFF39B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3709" r="37608" b="40714"/>
          <a:stretch/>
        </p:blipFill>
        <p:spPr>
          <a:xfrm>
            <a:off x="2612571" y="836023"/>
            <a:ext cx="896983" cy="72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0799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65398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/>
              <a:t>Langste keten : 5 koolstofatomen:   </a:t>
            </a:r>
            <a:r>
              <a:rPr lang="nl-NL" sz="2800" dirty="0">
                <a:solidFill>
                  <a:srgbClr val="FF0000"/>
                </a:solidFill>
              </a:rPr>
              <a:t>pentaan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86155144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66683838-072B-8096-9EED-5DBAACF051E0}"/>
              </a:ext>
            </a:extLst>
          </p:cNvPr>
          <p:cNvGrpSpPr/>
          <p:nvPr/>
        </p:nvGrpSpPr>
        <p:grpSpPr>
          <a:xfrm>
            <a:off x="812257" y="1652516"/>
            <a:ext cx="3594280" cy="1633341"/>
            <a:chOff x="5436508" y="1931190"/>
            <a:chExt cx="3594280" cy="1633341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9BB9C242-3D20-121D-5696-04EAADBEE5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26" t="33394" r="37447" b="34276"/>
            <a:stretch/>
          </p:blipFill>
          <p:spPr>
            <a:xfrm>
              <a:off x="5436508" y="1931190"/>
              <a:ext cx="3594280" cy="916513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EB55080C-B707-8531-4FC2-94CEE368F4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6981072" y="1931190"/>
              <a:ext cx="506027" cy="1077362"/>
            </a:xfrm>
            <a:prstGeom prst="rect">
              <a:avLst/>
            </a:prstGeom>
          </p:spPr>
        </p:pic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8D645D45-6338-E9C1-8498-75D57605F93C}"/>
                </a:ext>
              </a:extLst>
            </p:cNvPr>
            <p:cNvSpPr/>
            <p:nvPr/>
          </p:nvSpPr>
          <p:spPr>
            <a:xfrm>
              <a:off x="6592779" y="2650131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5CD1D89-BD99-164D-5AD9-F941DFF39B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3709" r="37608" b="40714"/>
          <a:stretch/>
        </p:blipFill>
        <p:spPr>
          <a:xfrm>
            <a:off x="2612571" y="836023"/>
            <a:ext cx="896983" cy="725053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65214274-8EDD-9206-007C-D9FC4BB12C34}"/>
              </a:ext>
            </a:extLst>
          </p:cNvPr>
          <p:cNvSpPr txBox="1"/>
          <p:nvPr/>
        </p:nvSpPr>
        <p:spPr>
          <a:xfrm>
            <a:off x="2873829" y="4066467"/>
            <a:ext cx="3711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2-methylbut-2-een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EF511D1-1549-230A-8D76-97282C5B5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52" y="473720"/>
            <a:ext cx="3594280" cy="323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917449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>
            <a:extLst>
              <a:ext uri="{FF2B5EF4-FFF2-40B4-BE49-F238E27FC236}">
                <a16:creationId xmlns:a16="http://schemas.microsoft.com/office/drawing/2014/main" id="{BEB7F2D7-0FDF-BEDA-08B9-254DAE25DDFE}"/>
              </a:ext>
            </a:extLst>
          </p:cNvPr>
          <p:cNvGrpSpPr/>
          <p:nvPr/>
        </p:nvGrpSpPr>
        <p:grpSpPr>
          <a:xfrm>
            <a:off x="812257" y="1652516"/>
            <a:ext cx="3594280" cy="1626698"/>
            <a:chOff x="5436508" y="1931190"/>
            <a:chExt cx="3594280" cy="1626698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CBDDFA25-0E79-858A-2B76-A01491D652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26" t="33394" r="37447" b="34276"/>
            <a:stretch/>
          </p:blipFill>
          <p:spPr>
            <a:xfrm>
              <a:off x="5436508" y="1931190"/>
              <a:ext cx="3594280" cy="916513"/>
            </a:xfrm>
            <a:prstGeom prst="rect">
              <a:avLst/>
            </a:prstGeom>
          </p:spPr>
        </p:pic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BDF85412-DE1C-AC57-B517-2462EC8156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6084089" y="1931190"/>
              <a:ext cx="506027" cy="1077362"/>
            </a:xfrm>
            <a:prstGeom prst="rect">
              <a:avLst/>
            </a:prstGeom>
          </p:spPr>
        </p:pic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CC376F72-F1DE-1ED3-8E61-A1860FAB54BD}"/>
                </a:ext>
              </a:extLst>
            </p:cNvPr>
            <p:cNvSpPr/>
            <p:nvPr/>
          </p:nvSpPr>
          <p:spPr>
            <a:xfrm>
              <a:off x="6723407" y="2643488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314B857F-657A-AE84-9130-3BB3A2CF76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1" t="30168" r="71190" b="31827"/>
          <a:stretch/>
        </p:blipFill>
        <p:spPr>
          <a:xfrm>
            <a:off x="3245731" y="1652516"/>
            <a:ext cx="506027" cy="1077362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DD56205B-BF34-D7DE-A27A-58F22D56F1A7}"/>
              </a:ext>
            </a:extLst>
          </p:cNvPr>
          <p:cNvSpPr/>
          <p:nvPr/>
        </p:nvSpPr>
        <p:spPr>
          <a:xfrm>
            <a:off x="1046208" y="2352667"/>
            <a:ext cx="3126377" cy="2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238281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CBF5759-C2BC-960F-D25C-CDBD084C41A2}"/>
              </a:ext>
            </a:extLst>
          </p:cNvPr>
          <p:cNvSpPr txBox="1"/>
          <p:nvPr/>
        </p:nvSpPr>
        <p:spPr>
          <a:xfrm>
            <a:off x="1435938" y="4040340"/>
            <a:ext cx="2952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buta-1,3-dieen</a:t>
            </a:r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BEB7F2D7-0FDF-BEDA-08B9-254DAE25DDFE}"/>
              </a:ext>
            </a:extLst>
          </p:cNvPr>
          <p:cNvGrpSpPr/>
          <p:nvPr/>
        </p:nvGrpSpPr>
        <p:grpSpPr>
          <a:xfrm>
            <a:off x="812257" y="1652516"/>
            <a:ext cx="3594280" cy="1626698"/>
            <a:chOff x="5436508" y="1931190"/>
            <a:chExt cx="3594280" cy="1626698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CBDDFA25-0E79-858A-2B76-A01491D652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26" t="33394" r="37447" b="34276"/>
            <a:stretch/>
          </p:blipFill>
          <p:spPr>
            <a:xfrm>
              <a:off x="5436508" y="1931190"/>
              <a:ext cx="3594280" cy="916513"/>
            </a:xfrm>
            <a:prstGeom prst="rect">
              <a:avLst/>
            </a:prstGeom>
          </p:spPr>
        </p:pic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BDF85412-DE1C-AC57-B517-2462EC8156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1190" b="31827"/>
            <a:stretch/>
          </p:blipFill>
          <p:spPr>
            <a:xfrm>
              <a:off x="6084089" y="1931190"/>
              <a:ext cx="506027" cy="1077362"/>
            </a:xfrm>
            <a:prstGeom prst="rect">
              <a:avLst/>
            </a:prstGeom>
          </p:spPr>
        </p:pic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CC376F72-F1DE-1ED3-8E61-A1860FAB54BD}"/>
                </a:ext>
              </a:extLst>
            </p:cNvPr>
            <p:cNvSpPr/>
            <p:nvPr/>
          </p:nvSpPr>
          <p:spPr>
            <a:xfrm>
              <a:off x="6723407" y="2643488"/>
              <a:ext cx="1282612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314B857F-657A-AE84-9130-3BB3A2CF76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1" t="30168" r="71190" b="31827"/>
          <a:stretch/>
        </p:blipFill>
        <p:spPr>
          <a:xfrm>
            <a:off x="3245731" y="1652516"/>
            <a:ext cx="506027" cy="1077362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DD56205B-BF34-D7DE-A27A-58F22D56F1A7}"/>
              </a:ext>
            </a:extLst>
          </p:cNvPr>
          <p:cNvSpPr/>
          <p:nvPr/>
        </p:nvSpPr>
        <p:spPr>
          <a:xfrm>
            <a:off x="1046208" y="2352667"/>
            <a:ext cx="3126377" cy="2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982823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ep 20">
            <a:extLst>
              <a:ext uri="{FF2B5EF4-FFF2-40B4-BE49-F238E27FC236}">
                <a16:creationId xmlns:a16="http://schemas.microsoft.com/office/drawing/2014/main" id="{F6ABF659-B324-1427-6B48-AB9A1C6EFDA7}"/>
              </a:ext>
            </a:extLst>
          </p:cNvPr>
          <p:cNvGrpSpPr/>
          <p:nvPr/>
        </p:nvGrpSpPr>
        <p:grpSpPr>
          <a:xfrm>
            <a:off x="948892" y="1580501"/>
            <a:ext cx="3232594" cy="2420674"/>
            <a:chOff x="5505369" y="2445006"/>
            <a:chExt cx="3232594" cy="2420674"/>
          </a:xfrm>
        </p:grpSpPr>
        <p:grpSp>
          <p:nvGrpSpPr>
            <p:cNvPr id="22" name="Groep 21">
              <a:extLst>
                <a:ext uri="{FF2B5EF4-FFF2-40B4-BE49-F238E27FC236}">
                  <a16:creationId xmlns:a16="http://schemas.microsoft.com/office/drawing/2014/main" id="{6E2FAFD7-A91E-4CF8-E994-78BA66E2B5F3}"/>
                </a:ext>
              </a:extLst>
            </p:cNvPr>
            <p:cNvGrpSpPr/>
            <p:nvPr/>
          </p:nvGrpSpPr>
          <p:grpSpPr>
            <a:xfrm>
              <a:off x="5836511" y="2445006"/>
              <a:ext cx="2522541" cy="2420674"/>
              <a:chOff x="5826034" y="2430000"/>
              <a:chExt cx="2522541" cy="2420674"/>
            </a:xfrm>
          </p:grpSpPr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FCF23A0A-9AA4-F070-E024-CADAAA3EF3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457" t="19686" r="7715" b="21479"/>
              <a:stretch/>
            </p:blipFill>
            <p:spPr>
              <a:xfrm>
                <a:off x="5826034" y="2473233"/>
                <a:ext cx="2522541" cy="2377441"/>
              </a:xfrm>
              <a:prstGeom prst="rect">
                <a:avLst/>
              </a:prstGeom>
            </p:spPr>
          </p:pic>
          <p:pic>
            <p:nvPicPr>
              <p:cNvPr id="31" name="Afbeelding 30">
                <a:extLst>
                  <a:ext uri="{FF2B5EF4-FFF2-40B4-BE49-F238E27FC236}">
                    <a16:creationId xmlns:a16="http://schemas.microsoft.com/office/drawing/2014/main" id="{6FDD7CB2-CDAB-6B25-586A-4CD2F1D0E5A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 rot="18060000">
                <a:off x="7592808" y="3613841"/>
                <a:ext cx="234074" cy="866244"/>
              </a:xfrm>
              <a:prstGeom prst="rect">
                <a:avLst/>
              </a:prstGeom>
            </p:spPr>
          </p:pic>
          <p:pic>
            <p:nvPicPr>
              <p:cNvPr id="32" name="Afbeelding 31">
                <a:extLst>
                  <a:ext uri="{FF2B5EF4-FFF2-40B4-BE49-F238E27FC236}">
                    <a16:creationId xmlns:a16="http://schemas.microsoft.com/office/drawing/2014/main" id="{378D109E-53AA-3B3A-B799-EA86F540F7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 rot="3660000">
                <a:off x="6299382" y="3613841"/>
                <a:ext cx="234074" cy="866244"/>
              </a:xfrm>
              <a:prstGeom prst="rect">
                <a:avLst/>
              </a:prstGeom>
            </p:spPr>
          </p:pic>
          <p:pic>
            <p:nvPicPr>
              <p:cNvPr id="33" name="Afbeelding 32">
                <a:extLst>
                  <a:ext uri="{FF2B5EF4-FFF2-40B4-BE49-F238E27FC236}">
                    <a16:creationId xmlns:a16="http://schemas.microsoft.com/office/drawing/2014/main" id="{565D5654-F36D-74C9-44C2-6C7572B19B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>
                <a:off x="6932023" y="2430000"/>
                <a:ext cx="272318" cy="866244"/>
              </a:xfrm>
              <a:prstGeom prst="rect">
                <a:avLst/>
              </a:prstGeom>
            </p:spPr>
          </p:pic>
        </p:grp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89C8E078-3BC3-6749-3AF4-BD7D34EBFCA5}"/>
                </a:ext>
              </a:extLst>
            </p:cNvPr>
            <p:cNvSpPr/>
            <p:nvPr/>
          </p:nvSpPr>
          <p:spPr>
            <a:xfrm rot="1952359">
              <a:off x="5505369" y="2488862"/>
              <a:ext cx="844687" cy="10032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D7D051A8-3FD7-A087-A768-51C1EE73449A}"/>
                </a:ext>
              </a:extLst>
            </p:cNvPr>
            <p:cNvSpPr/>
            <p:nvPr/>
          </p:nvSpPr>
          <p:spPr>
            <a:xfrm rot="18049650">
              <a:off x="7776200" y="3878627"/>
              <a:ext cx="996199" cy="927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A270102A-F6A2-8B93-67AA-B05C5506FCBD}"/>
                </a:ext>
              </a:extLst>
            </p:cNvPr>
            <p:cNvSpPr/>
            <p:nvPr/>
          </p:nvSpPr>
          <p:spPr>
            <a:xfrm>
              <a:off x="7720322" y="2541165"/>
              <a:ext cx="650272" cy="6739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AC21D3E9-DCC0-6193-1EFE-C4D7CA7A8255}"/>
                </a:ext>
              </a:extLst>
            </p:cNvPr>
            <p:cNvSpPr/>
            <p:nvPr/>
          </p:nvSpPr>
          <p:spPr>
            <a:xfrm rot="3525698">
              <a:off x="5481108" y="3915303"/>
              <a:ext cx="920673" cy="8367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128A5211-D5BB-0ED6-CD8F-5EDC2B645B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2385" b="31827"/>
            <a:stretch/>
          </p:blipFill>
          <p:spPr>
            <a:xfrm>
              <a:off x="5824969" y="3243837"/>
              <a:ext cx="277637" cy="866244"/>
            </a:xfrm>
            <a:prstGeom prst="rect">
              <a:avLst/>
            </a:prstGeom>
          </p:spPr>
        </p:pic>
        <p:pic>
          <p:nvPicPr>
            <p:cNvPr id="28" name="Afbeelding 27">
              <a:extLst>
                <a:ext uri="{FF2B5EF4-FFF2-40B4-BE49-F238E27FC236}">
                  <a16:creationId xmlns:a16="http://schemas.microsoft.com/office/drawing/2014/main" id="{18D5A721-2233-C35C-8FFF-989AEB910C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2385" b="31827"/>
            <a:stretch/>
          </p:blipFill>
          <p:spPr>
            <a:xfrm>
              <a:off x="8024582" y="3258258"/>
              <a:ext cx="277637" cy="866244"/>
            </a:xfrm>
            <a:prstGeom prst="rect">
              <a:avLst/>
            </a:prstGeom>
          </p:spPr>
        </p:pic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A7E6C1CF-2429-5325-0E54-004CA718972F}"/>
                </a:ext>
              </a:extLst>
            </p:cNvPr>
            <p:cNvSpPr/>
            <p:nvPr/>
          </p:nvSpPr>
          <p:spPr>
            <a:xfrm>
              <a:off x="8066586" y="2997234"/>
              <a:ext cx="650272" cy="6739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687286560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ep 20">
            <a:extLst>
              <a:ext uri="{FF2B5EF4-FFF2-40B4-BE49-F238E27FC236}">
                <a16:creationId xmlns:a16="http://schemas.microsoft.com/office/drawing/2014/main" id="{F6ABF659-B324-1427-6B48-AB9A1C6EFDA7}"/>
              </a:ext>
            </a:extLst>
          </p:cNvPr>
          <p:cNvGrpSpPr/>
          <p:nvPr/>
        </p:nvGrpSpPr>
        <p:grpSpPr>
          <a:xfrm>
            <a:off x="948892" y="1580501"/>
            <a:ext cx="3232594" cy="2420674"/>
            <a:chOff x="5505369" y="2445006"/>
            <a:chExt cx="3232594" cy="2420674"/>
          </a:xfrm>
        </p:grpSpPr>
        <p:grpSp>
          <p:nvGrpSpPr>
            <p:cNvPr id="22" name="Groep 21">
              <a:extLst>
                <a:ext uri="{FF2B5EF4-FFF2-40B4-BE49-F238E27FC236}">
                  <a16:creationId xmlns:a16="http://schemas.microsoft.com/office/drawing/2014/main" id="{6E2FAFD7-A91E-4CF8-E994-78BA66E2B5F3}"/>
                </a:ext>
              </a:extLst>
            </p:cNvPr>
            <p:cNvGrpSpPr/>
            <p:nvPr/>
          </p:nvGrpSpPr>
          <p:grpSpPr>
            <a:xfrm>
              <a:off x="5836511" y="2445006"/>
              <a:ext cx="2522541" cy="2420674"/>
              <a:chOff x="5826034" y="2430000"/>
              <a:chExt cx="2522541" cy="2420674"/>
            </a:xfrm>
          </p:grpSpPr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FCF23A0A-9AA4-F070-E024-CADAAA3EF3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457" t="19686" r="7715" b="21479"/>
              <a:stretch/>
            </p:blipFill>
            <p:spPr>
              <a:xfrm>
                <a:off x="5826034" y="2473233"/>
                <a:ext cx="2522541" cy="2377441"/>
              </a:xfrm>
              <a:prstGeom prst="rect">
                <a:avLst/>
              </a:prstGeom>
            </p:spPr>
          </p:pic>
          <p:pic>
            <p:nvPicPr>
              <p:cNvPr id="31" name="Afbeelding 30">
                <a:extLst>
                  <a:ext uri="{FF2B5EF4-FFF2-40B4-BE49-F238E27FC236}">
                    <a16:creationId xmlns:a16="http://schemas.microsoft.com/office/drawing/2014/main" id="{6FDD7CB2-CDAB-6B25-586A-4CD2F1D0E5A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 rot="18060000">
                <a:off x="7592808" y="3613841"/>
                <a:ext cx="234074" cy="866244"/>
              </a:xfrm>
              <a:prstGeom prst="rect">
                <a:avLst/>
              </a:prstGeom>
            </p:spPr>
          </p:pic>
          <p:pic>
            <p:nvPicPr>
              <p:cNvPr id="32" name="Afbeelding 31">
                <a:extLst>
                  <a:ext uri="{FF2B5EF4-FFF2-40B4-BE49-F238E27FC236}">
                    <a16:creationId xmlns:a16="http://schemas.microsoft.com/office/drawing/2014/main" id="{378D109E-53AA-3B3A-B799-EA86F540F7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 rot="3660000">
                <a:off x="6299382" y="3613841"/>
                <a:ext cx="234074" cy="866244"/>
              </a:xfrm>
              <a:prstGeom prst="rect">
                <a:avLst/>
              </a:prstGeom>
            </p:spPr>
          </p:pic>
          <p:pic>
            <p:nvPicPr>
              <p:cNvPr id="33" name="Afbeelding 32">
                <a:extLst>
                  <a:ext uri="{FF2B5EF4-FFF2-40B4-BE49-F238E27FC236}">
                    <a16:creationId xmlns:a16="http://schemas.microsoft.com/office/drawing/2014/main" id="{565D5654-F36D-74C9-44C2-6C7572B19B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81" t="30168" r="72385" b="31827"/>
              <a:stretch/>
            </p:blipFill>
            <p:spPr>
              <a:xfrm>
                <a:off x="6932023" y="2430000"/>
                <a:ext cx="272318" cy="866244"/>
              </a:xfrm>
              <a:prstGeom prst="rect">
                <a:avLst/>
              </a:prstGeom>
            </p:spPr>
          </p:pic>
        </p:grp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89C8E078-3BC3-6749-3AF4-BD7D34EBFCA5}"/>
                </a:ext>
              </a:extLst>
            </p:cNvPr>
            <p:cNvSpPr/>
            <p:nvPr/>
          </p:nvSpPr>
          <p:spPr>
            <a:xfrm rot="1952359">
              <a:off x="5505369" y="2488862"/>
              <a:ext cx="844687" cy="10032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D7D051A8-3FD7-A087-A768-51C1EE73449A}"/>
                </a:ext>
              </a:extLst>
            </p:cNvPr>
            <p:cNvSpPr/>
            <p:nvPr/>
          </p:nvSpPr>
          <p:spPr>
            <a:xfrm rot="18049650">
              <a:off x="7776200" y="3878627"/>
              <a:ext cx="996199" cy="927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A270102A-F6A2-8B93-67AA-B05C5506FCBD}"/>
                </a:ext>
              </a:extLst>
            </p:cNvPr>
            <p:cNvSpPr/>
            <p:nvPr/>
          </p:nvSpPr>
          <p:spPr>
            <a:xfrm>
              <a:off x="7720322" y="2541165"/>
              <a:ext cx="650272" cy="6739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AC21D3E9-DCC0-6193-1EFE-C4D7CA7A8255}"/>
                </a:ext>
              </a:extLst>
            </p:cNvPr>
            <p:cNvSpPr/>
            <p:nvPr/>
          </p:nvSpPr>
          <p:spPr>
            <a:xfrm rot="3525698">
              <a:off x="5481108" y="3915303"/>
              <a:ext cx="920673" cy="8367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128A5211-D5BB-0ED6-CD8F-5EDC2B645B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2385" b="31827"/>
            <a:stretch/>
          </p:blipFill>
          <p:spPr>
            <a:xfrm>
              <a:off x="5824969" y="3243837"/>
              <a:ext cx="277637" cy="866244"/>
            </a:xfrm>
            <a:prstGeom prst="rect">
              <a:avLst/>
            </a:prstGeom>
          </p:spPr>
        </p:pic>
        <p:pic>
          <p:nvPicPr>
            <p:cNvPr id="28" name="Afbeelding 27">
              <a:extLst>
                <a:ext uri="{FF2B5EF4-FFF2-40B4-BE49-F238E27FC236}">
                  <a16:creationId xmlns:a16="http://schemas.microsoft.com/office/drawing/2014/main" id="{18D5A721-2233-C35C-8FFF-989AEB910C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81" t="30168" r="72385" b="31827"/>
            <a:stretch/>
          </p:blipFill>
          <p:spPr>
            <a:xfrm>
              <a:off x="8024582" y="3258258"/>
              <a:ext cx="277637" cy="866244"/>
            </a:xfrm>
            <a:prstGeom prst="rect">
              <a:avLst/>
            </a:prstGeom>
          </p:spPr>
        </p:pic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A7E6C1CF-2429-5325-0E54-004CA718972F}"/>
                </a:ext>
              </a:extLst>
            </p:cNvPr>
            <p:cNvSpPr/>
            <p:nvPr/>
          </p:nvSpPr>
          <p:spPr>
            <a:xfrm>
              <a:off x="8066586" y="2997234"/>
              <a:ext cx="650272" cy="6739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4" name="Tekstvak 33">
            <a:extLst>
              <a:ext uri="{FF2B5EF4-FFF2-40B4-BE49-F238E27FC236}">
                <a16:creationId xmlns:a16="http://schemas.microsoft.com/office/drawing/2014/main" id="{4ADE45EA-A8F6-3496-F0B8-A93C847FBB34}"/>
              </a:ext>
            </a:extLst>
          </p:cNvPr>
          <p:cNvSpPr txBox="1"/>
          <p:nvPr/>
        </p:nvSpPr>
        <p:spPr>
          <a:xfrm>
            <a:off x="1407310" y="4419875"/>
            <a:ext cx="4340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cyclohexa-1,3,5-triëen</a:t>
            </a:r>
          </a:p>
        </p:txBody>
      </p:sp>
    </p:spTree>
    <p:extLst>
      <p:ext uri="{BB962C8B-B14F-4D97-AF65-F5344CB8AC3E}">
        <p14:creationId xmlns:p14="http://schemas.microsoft.com/office/powerpoint/2010/main" val="1664804894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F7F4F75-4FA1-BE20-6BE5-A9C32B66109E}"/>
              </a:ext>
            </a:extLst>
          </p:cNvPr>
          <p:cNvSpPr txBox="1"/>
          <p:nvPr/>
        </p:nvSpPr>
        <p:spPr>
          <a:xfrm>
            <a:off x="583474" y="304800"/>
            <a:ext cx="3413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 err="1"/>
              <a:t>alkynen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047857807"/>
      </p:ext>
    </p:extLst>
  </p:cSld>
  <p:clrMapOvr>
    <a:masterClrMapping/>
  </p:clrMapOvr>
  <p:transition spd="slow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7D6875E-9FFE-1CB0-9632-CD6AC1014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60" y="-148772"/>
            <a:ext cx="5588000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79642"/>
      </p:ext>
    </p:extLst>
  </p:cSld>
  <p:clrMapOvr>
    <a:masterClrMapping/>
  </p:clrMapOvr>
  <p:transition spd="slow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7D6875E-9FFE-1CB0-9632-CD6AC1014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60" y="-148772"/>
            <a:ext cx="5588000" cy="558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9E95A92-D5B1-67BA-A21D-D5F0BC03D685}"/>
              </a:ext>
            </a:extLst>
          </p:cNvPr>
          <p:cNvSpPr txBox="1"/>
          <p:nvPr/>
        </p:nvSpPr>
        <p:spPr>
          <a:xfrm>
            <a:off x="2926080" y="4371703"/>
            <a:ext cx="534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Begin met nummeren aan de kant waar je het eerst een karakteristieke groep tegenkomt. </a:t>
            </a:r>
            <a:endParaRPr 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43584"/>
      </p:ext>
    </p:extLst>
  </p:cSld>
  <p:clrMapOvr>
    <a:masterClrMapping/>
  </p:clrMapOvr>
  <p:transition spd="slow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7D6875E-9FFE-1CB0-9632-CD6AC1014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60" y="-148772"/>
            <a:ext cx="5588000" cy="55880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4F7F771-C133-B310-2D80-2FA9E968EC3F}"/>
              </a:ext>
            </a:extLst>
          </p:cNvPr>
          <p:cNvSpPr txBox="1"/>
          <p:nvPr/>
        </p:nvSpPr>
        <p:spPr>
          <a:xfrm>
            <a:off x="2926080" y="5655994"/>
            <a:ext cx="384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4-methylpent-2-yn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D621882-F7DD-54B9-3817-FB1133A639D7}"/>
              </a:ext>
            </a:extLst>
          </p:cNvPr>
          <p:cNvSpPr txBox="1"/>
          <p:nvPr/>
        </p:nvSpPr>
        <p:spPr>
          <a:xfrm>
            <a:off x="2926080" y="4371703"/>
            <a:ext cx="534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Begin met nummeren aan de kant waar je het eerst een karakteristieke groep tegenkomt.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01368197"/>
      </p:ext>
    </p:extLst>
  </p:cSld>
  <p:clrMapOvr>
    <a:masterClrMapping/>
  </p:clrMapOvr>
  <p:transition spd="slow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62917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6539867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/>
              <a:t>Langste keten : 5 koolstofatomen:   </a:t>
            </a:r>
            <a:r>
              <a:rPr lang="nl-NL" sz="2800" dirty="0">
                <a:solidFill>
                  <a:srgbClr val="FF0000"/>
                </a:solidFill>
              </a:rPr>
              <a:t>pentaan</a:t>
            </a:r>
          </a:p>
          <a:p>
            <a:endParaRPr lang="nl-NL" sz="2800" dirty="0"/>
          </a:p>
          <a:p>
            <a:r>
              <a:rPr lang="nl-NL" sz="2800" dirty="0"/>
              <a:t>Zijketen CH</a:t>
            </a:r>
            <a:r>
              <a:rPr lang="nl-NL" sz="2800" baseline="-30000" dirty="0"/>
              <a:t>3</a:t>
            </a:r>
            <a:r>
              <a:rPr lang="nl-NL" sz="2800" dirty="0"/>
              <a:t> : </a:t>
            </a:r>
            <a:r>
              <a:rPr lang="nl-NL" sz="2800" dirty="0">
                <a:solidFill>
                  <a:srgbClr val="FF0000"/>
                </a:solidFill>
              </a:rPr>
              <a:t>methyl</a:t>
            </a:r>
          </a:p>
        </p:txBody>
      </p:sp>
    </p:spTree>
    <p:extLst>
      <p:ext uri="{BB962C8B-B14F-4D97-AF65-F5344CB8AC3E}">
        <p14:creationId xmlns:p14="http://schemas.microsoft.com/office/powerpoint/2010/main" val="341166155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/>
              <a:t>Langste keten : 5 koolstofatomen:   </a:t>
            </a:r>
            <a:r>
              <a:rPr lang="nl-NL" sz="2800" dirty="0">
                <a:solidFill>
                  <a:srgbClr val="FF0000"/>
                </a:solidFill>
              </a:rPr>
              <a:t>pentaan</a:t>
            </a:r>
          </a:p>
          <a:p>
            <a:endParaRPr lang="nl-NL" sz="2800" dirty="0"/>
          </a:p>
          <a:p>
            <a:r>
              <a:rPr lang="nl-NL" sz="2800" dirty="0"/>
              <a:t>Zijketen CH</a:t>
            </a:r>
            <a:r>
              <a:rPr lang="nl-NL" sz="2800" baseline="-30000" dirty="0"/>
              <a:t>3</a:t>
            </a:r>
            <a:r>
              <a:rPr lang="nl-NL" sz="2800" dirty="0"/>
              <a:t> : </a:t>
            </a:r>
            <a:r>
              <a:rPr lang="nl-NL" sz="2800" dirty="0">
                <a:solidFill>
                  <a:srgbClr val="FF0000"/>
                </a:solidFill>
              </a:rPr>
              <a:t>methyl</a:t>
            </a:r>
            <a:r>
              <a:rPr lang="nl-NL" sz="2800" dirty="0"/>
              <a:t> , aan het </a:t>
            </a:r>
            <a:r>
              <a:rPr lang="nl-NL" sz="2800" dirty="0">
                <a:solidFill>
                  <a:srgbClr val="FF0000"/>
                </a:solidFill>
              </a:rPr>
              <a:t>2</a:t>
            </a:r>
            <a:r>
              <a:rPr lang="nl-NL" sz="2800" baseline="30000" dirty="0">
                <a:solidFill>
                  <a:srgbClr val="FF0000"/>
                </a:solidFill>
              </a:rPr>
              <a:t>e</a:t>
            </a:r>
            <a:r>
              <a:rPr lang="nl-NL" sz="2800" dirty="0"/>
              <a:t> C-atoom van pentaan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2565045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/>
              <a:t>Langste keten : 5 koolstofatomen:   </a:t>
            </a:r>
            <a:r>
              <a:rPr lang="nl-NL" sz="2800" dirty="0">
                <a:solidFill>
                  <a:srgbClr val="FF0000"/>
                </a:solidFill>
              </a:rPr>
              <a:t>pentaan</a:t>
            </a:r>
          </a:p>
          <a:p>
            <a:endParaRPr lang="nl-NL" sz="2800" dirty="0"/>
          </a:p>
          <a:p>
            <a:r>
              <a:rPr lang="nl-NL" sz="2800" dirty="0"/>
              <a:t>Zijketen CH</a:t>
            </a:r>
            <a:r>
              <a:rPr lang="nl-NL" sz="2800" baseline="-30000" dirty="0"/>
              <a:t>3</a:t>
            </a:r>
            <a:r>
              <a:rPr lang="nl-NL" sz="2800" dirty="0"/>
              <a:t> : </a:t>
            </a:r>
            <a:r>
              <a:rPr lang="nl-NL" sz="2800" dirty="0">
                <a:solidFill>
                  <a:srgbClr val="FF0000"/>
                </a:solidFill>
              </a:rPr>
              <a:t>methyl</a:t>
            </a:r>
            <a:r>
              <a:rPr lang="nl-NL" sz="2800" dirty="0"/>
              <a:t> , aan het </a:t>
            </a:r>
            <a:r>
              <a:rPr lang="nl-NL" sz="2800" dirty="0">
                <a:solidFill>
                  <a:srgbClr val="FF0000"/>
                </a:solidFill>
              </a:rPr>
              <a:t>2</a:t>
            </a:r>
            <a:r>
              <a:rPr lang="nl-NL" sz="2800" baseline="30000" dirty="0">
                <a:solidFill>
                  <a:srgbClr val="FF0000"/>
                </a:solidFill>
              </a:rPr>
              <a:t>e</a:t>
            </a:r>
            <a:r>
              <a:rPr lang="nl-NL" sz="2800" dirty="0"/>
              <a:t> C-atoom van pentaan</a:t>
            </a:r>
          </a:p>
          <a:p>
            <a:endParaRPr lang="nl-NL" sz="2800" dirty="0"/>
          </a:p>
          <a:p>
            <a:r>
              <a:rPr lang="nl-NL" sz="2800" dirty="0"/>
              <a:t>Naam:    </a:t>
            </a:r>
            <a:r>
              <a:rPr lang="nl-NL" sz="2800" dirty="0">
                <a:solidFill>
                  <a:srgbClr val="FF0000"/>
                </a:solidFill>
              </a:rPr>
              <a:t>2-methylpentaan</a:t>
            </a:r>
          </a:p>
        </p:txBody>
      </p:sp>
    </p:spTree>
    <p:extLst>
      <p:ext uri="{BB962C8B-B14F-4D97-AF65-F5344CB8AC3E}">
        <p14:creationId xmlns:p14="http://schemas.microsoft.com/office/powerpoint/2010/main" val="338503288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1721117" y="2591608"/>
              <a:ext cx="1094511" cy="903030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444900" y="65985"/>
            <a:ext cx="8171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800" baseline="-30000" dirty="0"/>
          </a:p>
          <a:p>
            <a:endParaRPr lang="nl-NL" sz="4800" baseline="-30000" dirty="0"/>
          </a:p>
          <a:p>
            <a:r>
              <a:rPr lang="nl-NL" sz="2800" dirty="0">
                <a:solidFill>
                  <a:schemeClr val="bg1"/>
                </a:solidFill>
              </a:rPr>
              <a:t>Langste keten : 5 koolstofatomen:  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Zijketen CH</a:t>
            </a:r>
            <a:r>
              <a:rPr lang="nl-NL" sz="2800" baseline="-30000" dirty="0">
                <a:solidFill>
                  <a:schemeClr val="bg1"/>
                </a:solidFill>
              </a:rPr>
              <a:t>3</a:t>
            </a:r>
            <a:r>
              <a:rPr lang="nl-NL" sz="2800" dirty="0">
                <a:solidFill>
                  <a:schemeClr val="bg1"/>
                </a:solidFill>
              </a:rPr>
              <a:t> : methyl , aan het 2</a:t>
            </a:r>
            <a:r>
              <a:rPr lang="nl-NL" sz="2800" baseline="30000" dirty="0">
                <a:solidFill>
                  <a:schemeClr val="bg1"/>
                </a:solidFill>
              </a:rPr>
              <a:t>e</a:t>
            </a:r>
            <a:r>
              <a:rPr lang="nl-NL" sz="2800" dirty="0">
                <a:solidFill>
                  <a:schemeClr val="bg1"/>
                </a:solidFill>
              </a:rPr>
              <a:t> C-atoom van pentaan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Naam:    </a:t>
            </a:r>
            <a:r>
              <a:rPr lang="nl-NL" sz="2800" dirty="0">
                <a:solidFill>
                  <a:srgbClr val="FF0000"/>
                </a:solidFill>
              </a:rPr>
              <a:t>2-methylpentaan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964775"/>
              </p:ext>
            </p:extLst>
          </p:nvPr>
        </p:nvGraphicFramePr>
        <p:xfrm>
          <a:off x="5425441" y="287385"/>
          <a:ext cx="3331452" cy="433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3024" imgH="743712" progId="ACD.ChemSketch.20">
                  <p:embed/>
                </p:oleObj>
              </mc:Choice>
              <mc:Fallback>
                <p:oleObj r:id="rId3" imgW="573024" imgH="74371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5441" y="287385"/>
                        <a:ext cx="3331452" cy="4330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630479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 rot="19212347">
            <a:off x="6188555" y="4004440"/>
            <a:ext cx="266463" cy="204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/>
          <p:cNvGrpSpPr/>
          <p:nvPr/>
        </p:nvGrpSpPr>
        <p:grpSpPr>
          <a:xfrm>
            <a:off x="1326937" y="4185018"/>
            <a:ext cx="4660068" cy="1980392"/>
            <a:chOff x="826332" y="2591608"/>
            <a:chExt cx="4660068" cy="198039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23781" b="31827"/>
            <a:stretch/>
          </p:blipFill>
          <p:spPr>
            <a:xfrm>
              <a:off x="826332" y="3494638"/>
              <a:ext cx="4660068" cy="1077362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89" t="30168" r="73308" b="37977"/>
            <a:stretch/>
          </p:blipFill>
          <p:spPr>
            <a:xfrm>
              <a:off x="2609110" y="2591608"/>
              <a:ext cx="1094511" cy="903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09059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2854</TotalTime>
  <Words>387</Words>
  <Application>Microsoft Office PowerPoint</Application>
  <PresentationFormat>Diavoorstelling (4:3)</PresentationFormat>
  <Paragraphs>124</Paragraphs>
  <Slides>49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Kantoorthema</vt:lpstr>
      <vt:lpstr>ACD.ChemSketch.20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63</cp:revision>
  <dcterms:created xsi:type="dcterms:W3CDTF">2014-02-11T20:46:40Z</dcterms:created>
  <dcterms:modified xsi:type="dcterms:W3CDTF">2023-02-17T13:58:13Z</dcterms:modified>
</cp:coreProperties>
</file>